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rels" ContentType="application/vnd.openxmlformats-package.relationships+xml"/>
  <Default Extension="jpeg" ContentType="image/jpeg"/>
  <Default Extension="xml" ContentType="application/xml"/>
  <Override PartName="/ppt/notesSlides/notesSlide3.xml" ContentType="application/vnd.openxmlformats-officedocument.presentationml.notesSlide+xml"/>
  <Override PartName="/ppt/tableStyles.xml" ContentType="application/vnd.openxmlformats-officedocument.presentationml.tableStyles+xml"/>
  <Default Extension="emf" ContentType="image/x-emf"/>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notesSlides/notesSlide8.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notesSlides/notesSlide6.xml" ContentType="application/vnd.openxmlformats-officedocument.presentationml.notesSlide+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2.xml" ContentType="application/vnd.openxmlformats-officedocument.presentationml.notesSlide+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notesSlides/notesSlide7.xml" ContentType="application/vnd.openxmlformats-officedocument.presentationml.notesSlide+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notesMasterIdLst>
    <p:notesMasterId r:id="rId10"/>
  </p:notesMasterIdLst>
  <p:sldIdLst>
    <p:sldId id="257" r:id="rId2"/>
    <p:sldId id="258" r:id="rId3"/>
    <p:sldId id="259" r:id="rId4"/>
    <p:sldId id="261" r:id="rId5"/>
    <p:sldId id="263" r:id="rId6"/>
    <p:sldId id="265" r:id="rId7"/>
    <p:sldId id="267" r:id="rId8"/>
    <p:sldId id="266"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p:cViewPr varScale="1">
        <p:scale>
          <a:sx n="98" d="100"/>
          <a:sy n="98" d="100"/>
        </p:scale>
        <p:origin x="-640"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89D7B1-471D-4A09-B910-670DA6814C38}" type="datetimeFigureOut">
              <a:rPr lang="en-US" smtClean="0"/>
              <a:pPr/>
              <a:t>6/25/10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A3340F-59F2-4491-BEA5-125029C897D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2A3340F-59F2-4491-BEA5-125029C897D5}"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2A3340F-59F2-4491-BEA5-125029C897D5}"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2A3340F-59F2-4491-BEA5-125029C897D5}"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2A3340F-59F2-4491-BEA5-125029C897D5}"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2A3340F-59F2-4491-BEA5-125029C897D5}"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2A3340F-59F2-4491-BEA5-125029C897D5}"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2A3340F-59F2-4491-BEA5-125029C897D5}"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2A3340F-59F2-4491-BEA5-125029C897D5}"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5A793F9-3679-4522-B6AE-18886C39D489}" type="datetimeFigureOut">
              <a:rPr lang="en-US" smtClean="0"/>
              <a:pPr/>
              <a:t>6/25/10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23FA99-67BE-409A-9A20-010EC776413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A793F9-3679-4522-B6AE-18886C39D489}" type="datetimeFigureOut">
              <a:rPr lang="en-US" smtClean="0"/>
              <a:pPr/>
              <a:t>6/25/10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23FA99-67BE-409A-9A20-010EC776413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A793F9-3679-4522-B6AE-18886C39D489}" type="datetimeFigureOut">
              <a:rPr lang="en-US" smtClean="0"/>
              <a:pPr/>
              <a:t>6/25/10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23FA99-67BE-409A-9A20-010EC776413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A793F9-3679-4522-B6AE-18886C39D489}" type="datetimeFigureOut">
              <a:rPr lang="en-US" smtClean="0"/>
              <a:pPr/>
              <a:t>6/25/10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23FA99-67BE-409A-9A20-010EC776413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A793F9-3679-4522-B6AE-18886C39D489}" type="datetimeFigureOut">
              <a:rPr lang="en-US" smtClean="0"/>
              <a:pPr/>
              <a:t>6/25/10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23FA99-67BE-409A-9A20-010EC776413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5A793F9-3679-4522-B6AE-18886C39D489}" type="datetimeFigureOut">
              <a:rPr lang="en-US" smtClean="0"/>
              <a:pPr/>
              <a:t>6/25/10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23FA99-67BE-409A-9A20-010EC776413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5A793F9-3679-4522-B6AE-18886C39D489}" type="datetimeFigureOut">
              <a:rPr lang="en-US" smtClean="0"/>
              <a:pPr/>
              <a:t>6/25/10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23FA99-67BE-409A-9A20-010EC776413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5A793F9-3679-4522-B6AE-18886C39D489}" type="datetimeFigureOut">
              <a:rPr lang="en-US" smtClean="0"/>
              <a:pPr/>
              <a:t>6/25/10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23FA99-67BE-409A-9A20-010EC776413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A793F9-3679-4522-B6AE-18886C39D489}" type="datetimeFigureOut">
              <a:rPr lang="en-US" smtClean="0"/>
              <a:pPr/>
              <a:t>6/25/10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23FA99-67BE-409A-9A20-010EC776413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A793F9-3679-4522-B6AE-18886C39D489}" type="datetimeFigureOut">
              <a:rPr lang="en-US" smtClean="0"/>
              <a:pPr/>
              <a:t>6/25/10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23FA99-67BE-409A-9A20-010EC776413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A793F9-3679-4522-B6AE-18886C39D489}" type="datetimeFigureOut">
              <a:rPr lang="en-US" smtClean="0"/>
              <a:pPr/>
              <a:t>6/25/10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23FA99-67BE-409A-9A20-010EC776413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gradFill flip="none" rotWithShape="1">
          <a:gsLst>
            <a:gs pos="0">
              <a:schemeClr val="bg2"/>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A793F9-3679-4522-B6AE-18886C39D489}" type="datetimeFigureOut">
              <a:rPr lang="en-US" smtClean="0"/>
              <a:pPr/>
              <a:t>6/25/10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23FA99-67BE-409A-9A20-010EC776413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gradFill>
          <a:gsLst>
            <a:gs pos="0">
              <a:schemeClr val="bg2"/>
            </a:gs>
            <a:gs pos="50000">
              <a:schemeClr val="accent1">
                <a:tint val="44500"/>
                <a:satMod val="160000"/>
              </a:schemeClr>
            </a:gs>
            <a:gs pos="100000">
              <a:schemeClr val="accent1">
                <a:tint val="23500"/>
                <a:satMod val="160000"/>
              </a:schemeClr>
            </a:gs>
          </a:gsLst>
          <a:lin ang="18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676400"/>
            <a:ext cx="7772400" cy="1470025"/>
          </a:xfrm>
        </p:spPr>
        <p:txBody>
          <a:bodyPr/>
          <a:lstStyle/>
          <a:p>
            <a:r>
              <a:rPr lang="en-US" dirty="0" smtClean="0"/>
              <a:t>What’s Happening?</a:t>
            </a:r>
            <a:endParaRPr lang="en-US" dirty="0"/>
          </a:p>
        </p:txBody>
      </p:sp>
      <p:sp>
        <p:nvSpPr>
          <p:cNvPr id="3" name="Subtitle 2"/>
          <p:cNvSpPr>
            <a:spLocks noGrp="1"/>
          </p:cNvSpPr>
          <p:nvPr>
            <p:ph type="subTitle" idx="1"/>
          </p:nvPr>
        </p:nvSpPr>
        <p:spPr>
          <a:xfrm>
            <a:off x="1371600" y="3581400"/>
            <a:ext cx="6400800" cy="1752600"/>
          </a:xfrm>
        </p:spPr>
        <p:txBody>
          <a:bodyPr>
            <a:normAutofit/>
          </a:bodyPr>
          <a:lstStyle/>
          <a:p>
            <a:r>
              <a:rPr lang="en-US" sz="2000" dirty="0" smtClean="0">
                <a:solidFill>
                  <a:schemeClr val="tx1"/>
                </a:solidFill>
              </a:rPr>
              <a:t>Lynette Shaw, Sarah Wise, </a:t>
            </a:r>
            <a:r>
              <a:rPr lang="en-US" sz="2000" dirty="0" err="1" smtClean="0">
                <a:solidFill>
                  <a:schemeClr val="tx1"/>
                </a:solidFill>
              </a:rPr>
              <a:t>Micael</a:t>
            </a:r>
            <a:r>
              <a:rPr lang="en-US" sz="2000" dirty="0" smtClean="0">
                <a:solidFill>
                  <a:schemeClr val="tx1"/>
                </a:solidFill>
              </a:rPr>
              <a:t> </a:t>
            </a:r>
            <a:r>
              <a:rPr lang="en-US" sz="2000" dirty="0" err="1" smtClean="0">
                <a:solidFill>
                  <a:schemeClr val="tx1"/>
                </a:solidFill>
              </a:rPr>
              <a:t>Ehn</a:t>
            </a:r>
            <a:r>
              <a:rPr lang="en-US" sz="2000" dirty="0" smtClean="0">
                <a:solidFill>
                  <a:schemeClr val="tx1"/>
                </a:solidFill>
              </a:rPr>
              <a:t>, Ingrid Van </a:t>
            </a:r>
            <a:r>
              <a:rPr lang="en-US" sz="2000" dirty="0" err="1" smtClean="0">
                <a:solidFill>
                  <a:schemeClr val="tx1"/>
                </a:solidFill>
              </a:rPr>
              <a:t>Putten</a:t>
            </a:r>
            <a:r>
              <a:rPr lang="en-US" sz="2000" dirty="0" smtClean="0">
                <a:solidFill>
                  <a:schemeClr val="tx1"/>
                </a:solidFill>
              </a:rPr>
              <a:t>, John-Paul Gonzales</a:t>
            </a:r>
            <a:endParaRPr lang="en-US" sz="2000"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3048000" cy="457199"/>
          </a:xfrm>
        </p:spPr>
        <p:txBody>
          <a:bodyPr>
            <a:noAutofit/>
          </a:bodyPr>
          <a:lstStyle/>
          <a:p>
            <a:r>
              <a:rPr lang="en-US" sz="2400" dirty="0" smtClean="0"/>
              <a:t>What’s Happening?</a:t>
            </a:r>
            <a:endParaRPr lang="en-US" sz="2400" dirty="0"/>
          </a:p>
        </p:txBody>
      </p:sp>
      <p:sp>
        <p:nvSpPr>
          <p:cNvPr id="3" name="Subtitle 2"/>
          <p:cNvSpPr>
            <a:spLocks noGrp="1"/>
          </p:cNvSpPr>
          <p:nvPr>
            <p:ph type="subTitle" idx="1"/>
          </p:nvPr>
        </p:nvSpPr>
        <p:spPr>
          <a:xfrm>
            <a:off x="304800" y="685800"/>
            <a:ext cx="8610600" cy="762000"/>
          </a:xfrm>
        </p:spPr>
        <p:txBody>
          <a:bodyPr>
            <a:normAutofit/>
          </a:bodyPr>
          <a:lstStyle/>
          <a:p>
            <a:pPr lvl="0" algn="l"/>
            <a:r>
              <a:rPr lang="en-US" sz="2000" dirty="0" smtClean="0">
                <a:solidFill>
                  <a:schemeClr val="tx1"/>
                </a:solidFill>
              </a:rPr>
              <a:t>Many explanations of the social world rest on the idea of people having collectively held conceptions of what is (or should be) happening</a:t>
            </a:r>
            <a:endParaRPr lang="en-US" sz="2000" dirty="0" smtClean="0"/>
          </a:p>
        </p:txBody>
      </p:sp>
      <p:sp>
        <p:nvSpPr>
          <p:cNvPr id="4" name="TextBox 3"/>
          <p:cNvSpPr txBox="1"/>
          <p:nvPr/>
        </p:nvSpPr>
        <p:spPr>
          <a:xfrm>
            <a:off x="533400" y="1447800"/>
            <a:ext cx="8153400" cy="646331"/>
          </a:xfrm>
          <a:prstGeom prst="rect">
            <a:avLst/>
          </a:prstGeom>
          <a:noFill/>
        </p:spPr>
        <p:txBody>
          <a:bodyPr wrap="square" rtlCol="0">
            <a:spAutoFit/>
          </a:bodyPr>
          <a:lstStyle/>
          <a:p>
            <a:r>
              <a:rPr lang="en-US" dirty="0" smtClean="0"/>
              <a:t> - social construction of reality 	      - social movements and political processes</a:t>
            </a:r>
          </a:p>
          <a:p>
            <a:r>
              <a:rPr lang="en-US" dirty="0" smtClean="0"/>
              <a:t>-  norms and institutions 		      - culture   	</a:t>
            </a:r>
            <a:endParaRPr lang="en-US" dirty="0"/>
          </a:p>
        </p:txBody>
      </p:sp>
      <p:sp>
        <p:nvSpPr>
          <p:cNvPr id="6" name="TextBox 5"/>
          <p:cNvSpPr txBox="1"/>
          <p:nvPr/>
        </p:nvSpPr>
        <p:spPr>
          <a:xfrm>
            <a:off x="381000" y="2362200"/>
            <a:ext cx="8382000" cy="707886"/>
          </a:xfrm>
          <a:prstGeom prst="rect">
            <a:avLst/>
          </a:prstGeom>
          <a:noFill/>
        </p:spPr>
        <p:txBody>
          <a:bodyPr wrap="square" rtlCol="0">
            <a:spAutoFit/>
          </a:bodyPr>
          <a:lstStyle/>
          <a:p>
            <a:r>
              <a:rPr lang="en-US" sz="2000" dirty="0" smtClean="0"/>
              <a:t>Related explanations focus on frameworks of meaning that individuals impose on experience in order to make sense of what is happening</a:t>
            </a:r>
            <a:endParaRPr lang="en-US" sz="2000" dirty="0"/>
          </a:p>
        </p:txBody>
      </p:sp>
      <p:sp>
        <p:nvSpPr>
          <p:cNvPr id="7" name="TextBox 6"/>
          <p:cNvSpPr txBox="1"/>
          <p:nvPr/>
        </p:nvSpPr>
        <p:spPr>
          <a:xfrm>
            <a:off x="990600" y="3124200"/>
            <a:ext cx="7162800" cy="646331"/>
          </a:xfrm>
          <a:prstGeom prst="rect">
            <a:avLst/>
          </a:prstGeom>
          <a:noFill/>
        </p:spPr>
        <p:txBody>
          <a:bodyPr wrap="square" rtlCol="0">
            <a:spAutoFit/>
          </a:bodyPr>
          <a:lstStyle/>
          <a:p>
            <a:r>
              <a:rPr lang="en-US" dirty="0" smtClean="0"/>
              <a:t> - categories 	         - mental models     	    - identity/roles/scripts</a:t>
            </a:r>
          </a:p>
          <a:p>
            <a:r>
              <a:rPr lang="en-US" dirty="0" smtClean="0"/>
              <a:t>-  schema		         - frames   	                      - </a:t>
            </a:r>
            <a:r>
              <a:rPr lang="en-US" dirty="0" err="1" smtClean="0"/>
              <a:t>lifeworld</a:t>
            </a:r>
            <a:endParaRPr lang="en-US" dirty="0"/>
          </a:p>
        </p:txBody>
      </p:sp>
      <p:sp>
        <p:nvSpPr>
          <p:cNvPr id="8" name="TextBox 7"/>
          <p:cNvSpPr txBox="1"/>
          <p:nvPr/>
        </p:nvSpPr>
        <p:spPr>
          <a:xfrm>
            <a:off x="457200" y="4038600"/>
            <a:ext cx="8382000" cy="1323439"/>
          </a:xfrm>
          <a:prstGeom prst="rect">
            <a:avLst/>
          </a:prstGeom>
          <a:noFill/>
        </p:spPr>
        <p:txBody>
          <a:bodyPr wrap="square" rtlCol="0">
            <a:spAutoFit/>
          </a:bodyPr>
          <a:lstStyle/>
          <a:p>
            <a:r>
              <a:rPr lang="en-US" sz="2000" dirty="0" smtClean="0"/>
              <a:t>Strong empirical evidence supports the existence of these “mental representations” and affirms the necessity of them in shaping human understanding, attitudes, opinions, and behaviors. Further evidence points to how they might come to be shared across groups. </a:t>
            </a:r>
          </a:p>
        </p:txBody>
      </p:sp>
      <p:sp>
        <p:nvSpPr>
          <p:cNvPr id="9" name="TextBox 8"/>
          <p:cNvSpPr txBox="1"/>
          <p:nvPr/>
        </p:nvSpPr>
        <p:spPr>
          <a:xfrm>
            <a:off x="533400" y="5638800"/>
            <a:ext cx="8382000" cy="461665"/>
          </a:xfrm>
          <a:prstGeom prst="rect">
            <a:avLst/>
          </a:prstGeom>
          <a:noFill/>
        </p:spPr>
        <p:txBody>
          <a:bodyPr wrap="square" rtlCol="0">
            <a:spAutoFit/>
          </a:bodyPr>
          <a:lstStyle/>
          <a:p>
            <a:pPr algn="ctr"/>
            <a:r>
              <a:rPr lang="en-US" sz="2400" i="1" dirty="0" smtClean="0"/>
              <a:t>Can we model this process?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6" grpId="0"/>
      <p:bldP spid="7" grpId="0"/>
      <p:bldP spid="8" grpId="0"/>
      <p:bldP spid="9" grpId="0"/>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3048000" cy="457199"/>
          </a:xfrm>
        </p:spPr>
        <p:txBody>
          <a:bodyPr>
            <a:noAutofit/>
          </a:bodyPr>
          <a:lstStyle/>
          <a:p>
            <a:r>
              <a:rPr lang="en-US" sz="2400" dirty="0" smtClean="0"/>
              <a:t>What’s Happening?</a:t>
            </a:r>
            <a:endParaRPr lang="en-US" sz="2400" dirty="0"/>
          </a:p>
        </p:txBody>
      </p:sp>
      <p:sp>
        <p:nvSpPr>
          <p:cNvPr id="3" name="Subtitle 2"/>
          <p:cNvSpPr>
            <a:spLocks noGrp="1"/>
          </p:cNvSpPr>
          <p:nvPr>
            <p:ph type="subTitle" idx="1"/>
          </p:nvPr>
        </p:nvSpPr>
        <p:spPr>
          <a:xfrm>
            <a:off x="304800" y="609600"/>
            <a:ext cx="8610600" cy="1752600"/>
          </a:xfrm>
        </p:spPr>
        <p:txBody>
          <a:bodyPr>
            <a:normAutofit/>
          </a:bodyPr>
          <a:lstStyle/>
          <a:p>
            <a:pPr lvl="0" algn="l"/>
            <a:r>
              <a:rPr lang="en-US" sz="2000" b="1" i="1" dirty="0" smtClean="0">
                <a:solidFill>
                  <a:schemeClr val="tx1"/>
                </a:solidFill>
              </a:rPr>
              <a:t>The Nature of Mental Representation</a:t>
            </a:r>
            <a:endParaRPr lang="en-US" sz="2000" b="1" i="1" dirty="0" smtClean="0"/>
          </a:p>
        </p:txBody>
      </p:sp>
      <p:sp>
        <p:nvSpPr>
          <p:cNvPr id="10" name="TextBox 9"/>
          <p:cNvSpPr txBox="1"/>
          <p:nvPr/>
        </p:nvSpPr>
        <p:spPr>
          <a:xfrm>
            <a:off x="1295400" y="1066800"/>
            <a:ext cx="7315200" cy="646331"/>
          </a:xfrm>
          <a:prstGeom prst="rect">
            <a:avLst/>
          </a:prstGeom>
          <a:noFill/>
        </p:spPr>
        <p:txBody>
          <a:bodyPr wrap="square" rtlCol="0">
            <a:spAutoFit/>
          </a:bodyPr>
          <a:lstStyle/>
          <a:p>
            <a:r>
              <a:rPr lang="en-US" sz="2000" dirty="0" smtClean="0"/>
              <a:t>-  </a:t>
            </a:r>
            <a:r>
              <a:rPr lang="en-US" sz="1600" dirty="0" smtClean="0"/>
              <a:t>implicit                       - automatic  (dual-process model of cognition) </a:t>
            </a:r>
          </a:p>
          <a:p>
            <a:r>
              <a:rPr lang="en-US" sz="1600" dirty="0" smtClean="0"/>
              <a:t>-  discrete	                    - driven by </a:t>
            </a:r>
            <a:r>
              <a:rPr lang="en-US" sz="1600" i="1" dirty="0" smtClean="0"/>
              <a:t>inference validation</a:t>
            </a:r>
            <a:endParaRPr lang="en-US" sz="1600" i="1" dirty="0"/>
          </a:p>
        </p:txBody>
      </p:sp>
      <p:pic>
        <p:nvPicPr>
          <p:cNvPr id="11" name="Picture 10"/>
          <p:cNvPicPr/>
          <p:nvPr/>
        </p:nvPicPr>
        <p:blipFill>
          <a:blip r:embed="rId3" cstate="print"/>
          <a:srcRect/>
          <a:stretch>
            <a:fillRect/>
          </a:stretch>
        </p:blipFill>
        <p:spPr bwMode="auto">
          <a:xfrm>
            <a:off x="1085850" y="1752600"/>
            <a:ext cx="6972300" cy="4267200"/>
          </a:xfrm>
          <a:prstGeom prst="rect">
            <a:avLst/>
          </a:prstGeom>
          <a:noFill/>
          <a:ln w="9525">
            <a:noFill/>
            <a:miter lim="800000"/>
            <a:headEnd/>
            <a:tailEnd/>
          </a:ln>
        </p:spPr>
      </p:pic>
      <p:sp>
        <p:nvSpPr>
          <p:cNvPr id="12" name="TextBox 11"/>
          <p:cNvSpPr txBox="1"/>
          <p:nvPr/>
        </p:nvSpPr>
        <p:spPr>
          <a:xfrm>
            <a:off x="2743200" y="5638800"/>
            <a:ext cx="4038600" cy="923330"/>
          </a:xfrm>
          <a:prstGeom prst="rect">
            <a:avLst/>
          </a:prstGeom>
          <a:noFill/>
        </p:spPr>
        <p:txBody>
          <a:bodyPr wrap="square" rtlCol="0">
            <a:spAutoFit/>
          </a:bodyPr>
          <a:lstStyle/>
          <a:p>
            <a:pPr algn="ctr"/>
            <a:r>
              <a:rPr lang="en-US" sz="2400" i="1" dirty="0" smtClean="0"/>
              <a:t>Learning!</a:t>
            </a:r>
          </a:p>
          <a:p>
            <a:pPr algn="ctr"/>
            <a:endParaRPr lang="en-US" sz="800" i="1" dirty="0" smtClean="0"/>
          </a:p>
          <a:p>
            <a:pPr algn="ctr"/>
            <a:r>
              <a:rPr lang="en-US" sz="2000" dirty="0" smtClean="0"/>
              <a:t>(with an </a:t>
            </a:r>
            <a:r>
              <a:rPr lang="en-US" sz="2000" dirty="0" err="1" smtClean="0"/>
              <a:t>intersubjective</a:t>
            </a:r>
            <a:r>
              <a:rPr lang="en-US" sz="2000" dirty="0" smtClean="0"/>
              <a:t> twist)</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1"/>
          <p:cNvSpPr txBox="1">
            <a:spLocks/>
          </p:cNvSpPr>
          <p:nvPr/>
        </p:nvSpPr>
        <p:spPr>
          <a:xfrm>
            <a:off x="0" y="1"/>
            <a:ext cx="3048000" cy="457199"/>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smtClean="0">
                <a:ln>
                  <a:noFill/>
                </a:ln>
                <a:solidFill>
                  <a:schemeClr val="tx1"/>
                </a:solidFill>
                <a:effectLst/>
                <a:uLnTx/>
                <a:uFillTx/>
                <a:latin typeface="+mj-lt"/>
                <a:ea typeface="+mj-ea"/>
                <a:cs typeface="+mj-cs"/>
              </a:rPr>
              <a:t>What’s Happening?</a:t>
            </a:r>
            <a:endParaRPr kumimoji="0" lang="en-US" sz="2400" b="0" i="0" u="none" strike="noStrike" kern="1200" cap="none" spc="0" normalizeH="0" baseline="0" noProof="0" dirty="0">
              <a:ln>
                <a:noFill/>
              </a:ln>
              <a:solidFill>
                <a:schemeClr val="tx1"/>
              </a:solidFill>
              <a:effectLst/>
              <a:uLnTx/>
              <a:uFillTx/>
              <a:latin typeface="+mj-lt"/>
              <a:ea typeface="+mj-ea"/>
              <a:cs typeface="+mj-cs"/>
            </a:endParaRPr>
          </a:p>
        </p:txBody>
      </p:sp>
      <p:sp>
        <p:nvSpPr>
          <p:cNvPr id="5" name="Subtitle 2"/>
          <p:cNvSpPr txBox="1">
            <a:spLocks/>
          </p:cNvSpPr>
          <p:nvPr/>
        </p:nvSpPr>
        <p:spPr>
          <a:xfrm>
            <a:off x="304800" y="838200"/>
            <a:ext cx="8610600" cy="4724400"/>
          </a:xfrm>
          <a:prstGeom prst="rect">
            <a:avLst/>
          </a:prstGeom>
        </p:spPr>
        <p:txBody>
          <a:bodyPr vert="horz" lIns="91440" tIns="45720" rIns="91440" bIns="45720" rtlCol="0">
            <a:normAutofit fontScale="92500" lnSpcReduction="10000"/>
          </a:bodyPr>
          <a:lstStyle/>
          <a:p>
            <a:pPr marL="342900" indent="-342900" algn="ctr">
              <a:spcBef>
                <a:spcPct val="20000"/>
              </a:spcBef>
            </a:pPr>
            <a:r>
              <a:rPr lang="en-US" sz="2000" i="1" dirty="0" smtClean="0">
                <a:latin typeface="Calibri" charset="0"/>
              </a:rPr>
              <a:t>Majority Experience Model</a:t>
            </a:r>
          </a:p>
          <a:p>
            <a:pPr marL="342900" indent="-342900">
              <a:spcBef>
                <a:spcPct val="20000"/>
              </a:spcBef>
              <a:buFontTx/>
              <a:buAutoNum type="arabicParenR"/>
            </a:pPr>
            <a:endParaRPr lang="en-US" sz="2000" dirty="0" smtClean="0">
              <a:latin typeface="Calibri" charset="0"/>
            </a:endParaRPr>
          </a:p>
          <a:p>
            <a:pPr marL="342900" indent="-342900">
              <a:spcBef>
                <a:spcPct val="20000"/>
              </a:spcBef>
              <a:buFontTx/>
              <a:buAutoNum type="arabicParenR"/>
            </a:pPr>
            <a:r>
              <a:rPr lang="en-US" sz="2000" dirty="0" smtClean="0">
                <a:latin typeface="Calibri" charset="0"/>
              </a:rPr>
              <a:t>Every time another agent plays framework, increase its weight by one. </a:t>
            </a:r>
          </a:p>
          <a:p>
            <a:pPr marL="342900" indent="-342900">
              <a:spcBef>
                <a:spcPct val="20000"/>
              </a:spcBef>
              <a:buFontTx/>
              <a:buAutoNum type="arabicParenR"/>
            </a:pPr>
            <a:r>
              <a:rPr lang="en-US" sz="2000" dirty="0" smtClean="0">
                <a:latin typeface="Calibri" charset="0"/>
              </a:rPr>
              <a:t>Select the most-played framework and play it</a:t>
            </a:r>
            <a:endParaRPr lang="en-US" sz="2000" dirty="0" smtClean="0">
              <a:latin typeface="Calibri" charset="0"/>
            </a:endParaRPr>
          </a:p>
          <a:p>
            <a:pPr marL="342900" marR="0" lvl="0" indent="-342900" algn="ctr" defTabSz="914400" rtl="0" eaLnBrk="1" fontAlgn="auto" latinLnBrk="0" hangingPunct="1">
              <a:lnSpc>
                <a:spcPct val="100000"/>
              </a:lnSpc>
              <a:spcBef>
                <a:spcPct val="20000"/>
              </a:spcBef>
              <a:spcAft>
                <a:spcPts val="0"/>
              </a:spcAft>
              <a:buClrTx/>
              <a:buSzTx/>
              <a:tabLst/>
              <a:defRPr/>
            </a:pPr>
            <a:endParaRPr lang="en-US" sz="2000" i="1" dirty="0" smtClean="0"/>
          </a:p>
          <a:p>
            <a:pPr marL="342900" marR="0" lvl="0" indent="-342900" algn="ctr" defTabSz="914400" rtl="0" eaLnBrk="1" fontAlgn="auto" latinLnBrk="0" hangingPunct="1">
              <a:lnSpc>
                <a:spcPct val="100000"/>
              </a:lnSpc>
              <a:spcBef>
                <a:spcPct val="20000"/>
              </a:spcBef>
              <a:spcAft>
                <a:spcPts val="0"/>
              </a:spcAft>
              <a:buClrTx/>
              <a:buSzTx/>
              <a:tabLst/>
              <a:defRPr/>
            </a:pPr>
            <a:r>
              <a:rPr kumimoji="0" lang="en-US" sz="2000" b="0" i="1" u="none" strike="noStrike" kern="1200" cap="none" spc="0" normalizeH="0" baseline="0" noProof="0" dirty="0" smtClean="0">
                <a:ln>
                  <a:noFill/>
                </a:ln>
                <a:solidFill>
                  <a:schemeClr val="tx1"/>
                </a:solidFill>
                <a:effectLst/>
                <a:uLnTx/>
                <a:uFillTx/>
                <a:latin typeface="+mn-lt"/>
                <a:ea typeface="+mn-ea"/>
                <a:cs typeface="+mn-cs"/>
              </a:rPr>
              <a:t>Activation-driven</a:t>
            </a:r>
            <a:r>
              <a:rPr kumimoji="0" lang="en-US" sz="2000" b="0" i="1" u="none" strike="noStrike" kern="1200" cap="none" spc="0" normalizeH="0" noProof="0" dirty="0" smtClean="0">
                <a:ln>
                  <a:noFill/>
                </a:ln>
                <a:solidFill>
                  <a:schemeClr val="tx1"/>
                </a:solidFill>
                <a:effectLst/>
                <a:uLnTx/>
                <a:uFillTx/>
                <a:latin typeface="+mn-lt"/>
                <a:ea typeface="+mn-ea"/>
                <a:cs typeface="+mn-cs"/>
              </a:rPr>
              <a:t> </a:t>
            </a:r>
            <a:r>
              <a:rPr kumimoji="0" lang="en-US" sz="2000" b="0" i="1" u="none" strike="noStrike" kern="1200" cap="none" spc="0" normalizeH="0" baseline="0" noProof="0" dirty="0" smtClean="0">
                <a:ln>
                  <a:noFill/>
                </a:ln>
                <a:solidFill>
                  <a:schemeClr val="tx1"/>
                </a:solidFill>
                <a:effectLst/>
                <a:uLnTx/>
                <a:uFillTx/>
                <a:latin typeface="+mn-lt"/>
                <a:ea typeface="+mn-ea"/>
                <a:cs typeface="+mn-cs"/>
              </a:rPr>
              <a:t>Probabilistic</a:t>
            </a:r>
            <a:r>
              <a:rPr kumimoji="0" lang="en-US" sz="2000" b="0" i="1" u="none" strike="noStrike" kern="1200" cap="none" spc="0" normalizeH="0" noProof="0" dirty="0" smtClean="0">
                <a:ln>
                  <a:noFill/>
                </a:ln>
                <a:solidFill>
                  <a:schemeClr val="tx1"/>
                </a:solidFill>
                <a:effectLst/>
                <a:uLnTx/>
                <a:uFillTx/>
                <a:latin typeface="+mn-lt"/>
                <a:ea typeface="+mn-ea"/>
                <a:cs typeface="+mn-cs"/>
              </a:rPr>
              <a:t> Model </a:t>
            </a:r>
          </a:p>
          <a:p>
            <a:pPr marL="457200" indent="-457200">
              <a:spcBef>
                <a:spcPct val="20000"/>
              </a:spcBef>
            </a:pPr>
            <a:endParaRPr lang="en-US" sz="2000" dirty="0" smtClean="0"/>
          </a:p>
          <a:p>
            <a:pPr marL="457200" indent="-457200">
              <a:spcBef>
                <a:spcPct val="20000"/>
              </a:spcBef>
              <a:buFontTx/>
              <a:buAutoNum type="arabicParenR"/>
            </a:pPr>
            <a:r>
              <a:rPr lang="en-US" sz="2000" dirty="0" smtClean="0"/>
              <a:t>Every time another agent plays framework, increase its weight. </a:t>
            </a:r>
          </a:p>
          <a:p>
            <a:pPr marL="457200" indent="-457200">
              <a:spcBef>
                <a:spcPct val="20000"/>
              </a:spcBef>
              <a:buFontTx/>
              <a:buAutoNum type="arabicParenR"/>
            </a:pPr>
            <a:r>
              <a:rPr lang="en-US" sz="2000" dirty="0" smtClean="0"/>
              <a:t>Frameworks not witnessed decay in weight over time at constant rate. </a:t>
            </a:r>
          </a:p>
          <a:p>
            <a:pPr marL="457200" indent="-457200">
              <a:spcBef>
                <a:spcPct val="20000"/>
              </a:spcBef>
              <a:buFontTx/>
              <a:buAutoNum type="arabicParenR"/>
            </a:pPr>
            <a:r>
              <a:rPr lang="en-US" sz="2000" dirty="0" smtClean="0"/>
              <a:t>Select framework to play with probability determined by weight</a:t>
            </a:r>
          </a:p>
          <a:p>
            <a:pPr marL="457200" indent="-457200">
              <a:spcBef>
                <a:spcPct val="20000"/>
              </a:spcBef>
              <a:buFontTx/>
              <a:buAutoNum type="arabicParenR"/>
            </a:pPr>
            <a:endParaRPr lang="en-US" sz="2000" dirty="0" smtClean="0"/>
          </a:p>
          <a:p>
            <a:pPr marL="457200" indent="-457200" algn="ctr">
              <a:spcBef>
                <a:spcPct val="20000"/>
              </a:spcBef>
            </a:pPr>
            <a:endParaRPr lang="en-US" sz="2000" dirty="0" smtClean="0"/>
          </a:p>
          <a:p>
            <a:pPr marL="457200" indent="-457200" algn="ctr">
              <a:spcBef>
                <a:spcPct val="20000"/>
              </a:spcBef>
            </a:pPr>
            <a:r>
              <a:rPr lang="en-US" sz="2000" dirty="0" smtClean="0"/>
              <a:t>Is this enough to generate interesting patterns of convergence? </a:t>
            </a:r>
          </a:p>
          <a:p>
            <a:pPr marL="457200" indent="-457200" algn="ctr">
              <a:spcBef>
                <a:spcPct val="20000"/>
              </a:spcBef>
            </a:pPr>
            <a:r>
              <a:rPr lang="en-US" sz="2000" dirty="0" smtClean="0"/>
              <a:t>What does convergence look like under different circumstances?</a:t>
            </a:r>
          </a:p>
          <a:p>
            <a:pPr marL="457200" indent="-457200">
              <a:spcBef>
                <a:spcPct val="20000"/>
              </a:spcBef>
            </a:pPr>
            <a:endParaRPr lang="en-US" sz="2000" dirty="0" smtClean="0"/>
          </a:p>
          <a:p>
            <a:pPr marL="457200" marR="0" lvl="0" indent="-457200" algn="l" defTabSz="914400" rtl="0" eaLnBrk="1" fontAlgn="auto" latinLnBrk="0" hangingPunct="1">
              <a:lnSpc>
                <a:spcPct val="100000"/>
              </a:lnSpc>
              <a:spcBef>
                <a:spcPct val="20000"/>
              </a:spcBef>
              <a:spcAft>
                <a:spcPts val="0"/>
              </a:spcAft>
              <a:buClrTx/>
              <a:buSzTx/>
              <a:tabLst/>
              <a:defRPr/>
            </a:pPr>
            <a:endParaRPr kumimoji="0" lang="en-US" sz="2000" b="0" u="none" strike="noStrike" kern="1200" cap="none" spc="0" normalizeH="0" baseline="0" noProof="0" dirty="0" smtClean="0">
              <a:ln>
                <a:noFill/>
              </a:ln>
              <a:solidFill>
                <a:schemeClr val="tx1"/>
              </a:solidFill>
              <a:effectLst/>
              <a:uLnTx/>
              <a:uFillTx/>
              <a:latin typeface="+mn-lt"/>
              <a:ea typeface="+mn-ea"/>
              <a:cs typeface="+mn-cs"/>
            </a:endParaRPr>
          </a:p>
          <a:p>
            <a:pPr marL="457200" marR="0" lvl="0" indent="-457200" algn="ctr" defTabSz="914400" rtl="0" eaLnBrk="1" fontAlgn="auto" latinLnBrk="0" hangingPunct="1">
              <a:lnSpc>
                <a:spcPct val="100000"/>
              </a:lnSpc>
              <a:spcBef>
                <a:spcPct val="20000"/>
              </a:spcBef>
              <a:spcAft>
                <a:spcPts val="0"/>
              </a:spcAft>
              <a:buClrTx/>
              <a:buSzTx/>
              <a:tabLst/>
              <a:defRPr/>
            </a:pPr>
            <a:endParaRPr kumimoji="0" lang="en-US" sz="2000" b="0" u="none" strike="noStrike" kern="1200" cap="none" spc="0" normalizeH="0" baseline="0" noProof="0" dirty="0" smtClean="0">
              <a:ln>
                <a:noFill/>
              </a:ln>
              <a:solidFill>
                <a:schemeClr val="tx1"/>
              </a:solidFill>
              <a:effectLst/>
              <a:uLnTx/>
              <a:uFillTx/>
              <a:latin typeface="+mn-lt"/>
              <a:ea typeface="+mn-ea"/>
              <a:cs typeface="+mn-cs"/>
            </a:endParaRPr>
          </a:p>
          <a:p>
            <a:pPr marL="457200" marR="0" lvl="0" indent="-457200" algn="l" defTabSz="914400" rtl="0" eaLnBrk="1" fontAlgn="auto" latinLnBrk="0" hangingPunct="1">
              <a:lnSpc>
                <a:spcPct val="100000"/>
              </a:lnSpc>
              <a:spcBef>
                <a:spcPct val="20000"/>
              </a:spcBef>
              <a:spcAft>
                <a:spcPts val="0"/>
              </a:spcAft>
              <a:buClrTx/>
              <a:buSzTx/>
              <a:tabLst/>
              <a:defRPr/>
            </a:pPr>
            <a:endParaRPr kumimoji="0" lang="en-US" sz="2000" b="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extBox 5"/>
          <p:cNvSpPr txBox="1"/>
          <p:nvPr/>
        </p:nvSpPr>
        <p:spPr>
          <a:xfrm>
            <a:off x="1371600" y="2209800"/>
            <a:ext cx="6629400" cy="1107996"/>
          </a:xfrm>
          <a:prstGeom prst="rect">
            <a:avLst/>
          </a:prstGeom>
          <a:noFill/>
        </p:spPr>
        <p:txBody>
          <a:bodyPr wrap="square" rtlCol="0">
            <a:spAutoFit/>
          </a:bodyPr>
          <a:lstStyle/>
          <a:p>
            <a:pPr algn="ctr"/>
            <a:r>
              <a:rPr lang="en-US" sz="6600" dirty="0" smtClean="0"/>
              <a:t>MOVIE TIME!!!!</a:t>
            </a:r>
            <a:endParaRPr lang="en-US" sz="6600" dirty="0"/>
          </a:p>
        </p:txBody>
      </p:sp>
    </p:spTree>
  </p:cSld>
  <p:clrMapOvr>
    <a:masterClrMapping/>
  </p:clrMapOvr>
  <p:transition>
    <p:newsfla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1"/>
          <p:cNvSpPr txBox="1">
            <a:spLocks/>
          </p:cNvSpPr>
          <p:nvPr/>
        </p:nvSpPr>
        <p:spPr>
          <a:xfrm>
            <a:off x="0" y="1"/>
            <a:ext cx="3048000" cy="457199"/>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smtClean="0">
                <a:ln>
                  <a:noFill/>
                </a:ln>
                <a:solidFill>
                  <a:schemeClr val="tx1"/>
                </a:solidFill>
                <a:effectLst/>
                <a:uLnTx/>
                <a:uFillTx/>
                <a:latin typeface="+mj-lt"/>
                <a:ea typeface="+mj-ea"/>
                <a:cs typeface="+mj-cs"/>
              </a:rPr>
              <a:t>What’s Happening?</a:t>
            </a:r>
            <a:endParaRPr kumimoji="0" lang="en-US" sz="2400" b="0" i="0" u="none" strike="noStrike" kern="1200" cap="none" spc="0" normalizeH="0" baseline="0" noProof="0" dirty="0">
              <a:ln>
                <a:noFill/>
              </a:ln>
              <a:solidFill>
                <a:schemeClr val="tx1"/>
              </a:solidFill>
              <a:effectLst/>
              <a:uLnTx/>
              <a:uFillTx/>
              <a:latin typeface="+mj-lt"/>
              <a:ea typeface="+mj-ea"/>
              <a:cs typeface="+mj-cs"/>
            </a:endParaRPr>
          </a:p>
        </p:txBody>
      </p:sp>
      <p:sp>
        <p:nvSpPr>
          <p:cNvPr id="5" name="Subtitle 2"/>
          <p:cNvSpPr txBox="1">
            <a:spLocks/>
          </p:cNvSpPr>
          <p:nvPr/>
        </p:nvSpPr>
        <p:spPr>
          <a:xfrm>
            <a:off x="2057400" y="990600"/>
            <a:ext cx="5867400" cy="5105400"/>
          </a:xfrm>
          <a:prstGeom prst="rect">
            <a:avLst/>
          </a:prstGeom>
        </p:spPr>
        <p:txBody>
          <a:bodyPr vert="horz" lIns="91440" tIns="45720" rIns="91440" bIns="45720" rtlCol="0">
            <a:noAutofit/>
          </a:bodyPr>
          <a:lstStyle/>
          <a:p>
            <a:pPr marL="457200" indent="-457200">
              <a:spcBef>
                <a:spcPct val="20000"/>
              </a:spcBef>
            </a:pPr>
            <a:r>
              <a:rPr lang="en-US" sz="2000" u="sng" dirty="0" smtClean="0"/>
              <a:t>Verification and Characterization of Results</a:t>
            </a:r>
            <a:endParaRPr lang="en-US" sz="2000" dirty="0" smtClean="0"/>
          </a:p>
          <a:p>
            <a:pPr marL="457200" indent="-457200">
              <a:spcBef>
                <a:spcPct val="20000"/>
              </a:spcBef>
            </a:pPr>
            <a:r>
              <a:rPr lang="en-US" sz="2000" dirty="0" smtClean="0"/>
              <a:t>- testing of update formulation    </a:t>
            </a:r>
          </a:p>
          <a:p>
            <a:pPr marL="457200" indent="-457200">
              <a:spcBef>
                <a:spcPct val="20000"/>
              </a:spcBef>
            </a:pPr>
            <a:r>
              <a:rPr lang="en-US" sz="2000" dirty="0" smtClean="0"/>
              <a:t>- comparisons with established models of social and learning processes</a:t>
            </a:r>
          </a:p>
          <a:p>
            <a:pPr marL="457200" indent="-457200">
              <a:spcBef>
                <a:spcPct val="20000"/>
              </a:spcBef>
            </a:pPr>
            <a:r>
              <a:rPr lang="en-US" sz="2000" dirty="0" smtClean="0"/>
              <a:t>- formalized representations of system dynamics</a:t>
            </a:r>
          </a:p>
          <a:p>
            <a:pPr marL="457200" indent="-457200">
              <a:spcBef>
                <a:spcPct val="20000"/>
              </a:spcBef>
            </a:pPr>
            <a:endParaRPr lang="en-US" sz="2000" u="sng" dirty="0" smtClean="0"/>
          </a:p>
          <a:p>
            <a:pPr marL="457200" indent="-457200">
              <a:spcBef>
                <a:spcPct val="20000"/>
              </a:spcBef>
            </a:pPr>
            <a:r>
              <a:rPr lang="en-US" sz="2000" u="sng" dirty="0" smtClean="0"/>
              <a:t>Validation</a:t>
            </a:r>
            <a:endParaRPr lang="en-US" sz="2000" dirty="0" smtClean="0"/>
          </a:p>
          <a:p>
            <a:pPr marL="457200" indent="-457200">
              <a:spcBef>
                <a:spcPct val="20000"/>
              </a:spcBef>
            </a:pPr>
            <a:r>
              <a:rPr lang="en-US" sz="2000" dirty="0" smtClean="0"/>
              <a:t>-  development of specific hypotheses and predictions</a:t>
            </a:r>
          </a:p>
          <a:p>
            <a:pPr marL="457200" indent="-457200">
              <a:spcBef>
                <a:spcPct val="20000"/>
              </a:spcBef>
            </a:pPr>
            <a:r>
              <a:rPr lang="en-US" sz="2000" dirty="0" smtClean="0"/>
              <a:t>-  empirical testing at many levels of analysis                                                                                                                          (e.g.  small groups, organizations, states, immediate timeframes, long-term changes)</a:t>
            </a:r>
          </a:p>
          <a:p>
            <a:pPr marL="457200" indent="-457200">
              <a:spcBef>
                <a:spcPct val="20000"/>
              </a:spcBef>
            </a:pPr>
            <a:r>
              <a:rPr lang="en-US" sz="2000" dirty="0" smtClean="0"/>
              <a:t>-  empirical testing  across many substantive contexts                                                                                                          (e.g.  political movements, cultural assimilation, families, friendship groups, institutions)</a:t>
            </a:r>
            <a:endParaRPr kumimoji="0" lang="en-US" sz="2000" b="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1"/>
          <p:cNvSpPr txBox="1">
            <a:spLocks/>
          </p:cNvSpPr>
          <p:nvPr/>
        </p:nvSpPr>
        <p:spPr>
          <a:xfrm>
            <a:off x="0" y="1"/>
            <a:ext cx="3048000" cy="457199"/>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smtClean="0">
                <a:ln>
                  <a:noFill/>
                </a:ln>
                <a:solidFill>
                  <a:schemeClr val="tx1"/>
                </a:solidFill>
                <a:effectLst/>
                <a:uLnTx/>
                <a:uFillTx/>
                <a:latin typeface="+mj-lt"/>
                <a:ea typeface="+mj-ea"/>
                <a:cs typeface="+mj-cs"/>
              </a:rPr>
              <a:t>What’s Happening?</a:t>
            </a:r>
            <a:endParaRPr kumimoji="0" lang="en-US" sz="2400" b="0" i="0" u="none" strike="noStrike" kern="1200" cap="none" spc="0" normalizeH="0" baseline="0" noProof="0" dirty="0">
              <a:ln>
                <a:noFill/>
              </a:ln>
              <a:solidFill>
                <a:schemeClr val="tx1"/>
              </a:solidFill>
              <a:effectLst/>
              <a:uLnTx/>
              <a:uFillTx/>
              <a:latin typeface="+mj-lt"/>
              <a:ea typeface="+mj-ea"/>
              <a:cs typeface="+mj-cs"/>
            </a:endParaRPr>
          </a:p>
        </p:txBody>
      </p:sp>
      <p:sp>
        <p:nvSpPr>
          <p:cNvPr id="5" name="Subtitle 2"/>
          <p:cNvSpPr txBox="1">
            <a:spLocks/>
          </p:cNvSpPr>
          <p:nvPr/>
        </p:nvSpPr>
        <p:spPr>
          <a:xfrm>
            <a:off x="1943100" y="609600"/>
            <a:ext cx="5257800" cy="5867400"/>
          </a:xfrm>
          <a:prstGeom prst="rect">
            <a:avLst/>
          </a:prstGeom>
        </p:spPr>
        <p:txBody>
          <a:bodyPr vert="horz" lIns="91440" tIns="45720" rIns="91440" bIns="45720" rtlCol="0">
            <a:noAutofit/>
          </a:bodyPr>
          <a:lstStyle/>
          <a:p>
            <a:pPr marL="457200" indent="-457200">
              <a:spcBef>
                <a:spcPct val="20000"/>
              </a:spcBef>
            </a:pPr>
            <a:endParaRPr lang="en-US" sz="1600" dirty="0" smtClean="0"/>
          </a:p>
          <a:p>
            <a:pPr marL="457200" indent="-457200">
              <a:spcBef>
                <a:spcPct val="20000"/>
              </a:spcBef>
            </a:pPr>
            <a:endParaRPr lang="en-US" sz="1600" dirty="0" smtClean="0"/>
          </a:p>
          <a:p>
            <a:pPr marL="457200" indent="-457200">
              <a:spcBef>
                <a:spcPct val="20000"/>
              </a:spcBef>
            </a:pPr>
            <a:r>
              <a:rPr lang="en-US" sz="2000" u="sng" dirty="0" smtClean="0"/>
              <a:t>Potential Model Refinements</a:t>
            </a:r>
          </a:p>
          <a:p>
            <a:pPr marL="457200" indent="-457200">
              <a:spcBef>
                <a:spcPct val="20000"/>
              </a:spcBef>
            </a:pPr>
            <a:r>
              <a:rPr lang="en-US" sz="2000" dirty="0" smtClean="0"/>
              <a:t>- perceptual ambiguity                 </a:t>
            </a:r>
          </a:p>
          <a:p>
            <a:pPr marL="457200" indent="-457200">
              <a:spcBef>
                <a:spcPct val="20000"/>
              </a:spcBef>
            </a:pPr>
            <a:r>
              <a:rPr lang="en-US" sz="2000" dirty="0" smtClean="0"/>
              <a:t>- nested frameworks                    </a:t>
            </a:r>
          </a:p>
          <a:p>
            <a:pPr marL="457200" indent="-457200">
              <a:spcBef>
                <a:spcPct val="20000"/>
              </a:spcBef>
            </a:pPr>
            <a:r>
              <a:rPr lang="en-US" sz="2000" dirty="0" smtClean="0"/>
              <a:t>- creativity</a:t>
            </a:r>
          </a:p>
          <a:p>
            <a:pPr marL="457200" indent="-457200">
              <a:spcBef>
                <a:spcPct val="20000"/>
              </a:spcBef>
            </a:pPr>
            <a:endParaRPr lang="en-US" sz="2000" dirty="0" smtClean="0"/>
          </a:p>
          <a:p>
            <a:pPr marL="457200" indent="-457200">
              <a:spcBef>
                <a:spcPct val="20000"/>
              </a:spcBef>
            </a:pPr>
            <a:r>
              <a:rPr lang="en-US" sz="2000" u="sng" dirty="0" smtClean="0"/>
              <a:t>Developing as General Tool for Conceptualization</a:t>
            </a:r>
            <a:endParaRPr lang="en-US" sz="2000" dirty="0" smtClean="0"/>
          </a:p>
          <a:p>
            <a:pPr marL="457200" indent="-457200">
              <a:spcBef>
                <a:spcPct val="20000"/>
              </a:spcBef>
            </a:pPr>
            <a:r>
              <a:rPr lang="en-US" sz="2000" dirty="0" smtClean="0"/>
              <a:t>- network configurations and dynamics	                   </a:t>
            </a:r>
          </a:p>
          <a:p>
            <a:pPr marL="457200" indent="-457200">
              <a:spcBef>
                <a:spcPct val="20000"/>
              </a:spcBef>
            </a:pPr>
            <a:r>
              <a:rPr lang="en-US" sz="2000" dirty="0" smtClean="0"/>
              <a:t>- information weighting </a:t>
            </a:r>
          </a:p>
          <a:p>
            <a:pPr marL="457200" indent="-457200">
              <a:spcBef>
                <a:spcPct val="20000"/>
              </a:spcBef>
            </a:pPr>
            <a:r>
              <a:rPr lang="en-US" sz="2000" dirty="0" smtClean="0"/>
              <a:t>- system-level disturbances                                                   </a:t>
            </a:r>
          </a:p>
          <a:p>
            <a:pPr marL="457200" indent="-457200">
              <a:spcBef>
                <a:spcPct val="20000"/>
              </a:spcBef>
            </a:pPr>
            <a:r>
              <a:rPr lang="en-US" sz="2000" dirty="0" smtClean="0"/>
              <a:t>- non-social information feedbacks</a:t>
            </a:r>
          </a:p>
          <a:p>
            <a:pPr marL="457200" indent="-457200">
              <a:spcBef>
                <a:spcPct val="20000"/>
              </a:spcBef>
            </a:pPr>
            <a:endParaRPr lang="en-US" sz="2000" u="sng" dirty="0" smtClean="0"/>
          </a:p>
          <a:p>
            <a:pPr marL="457200" marR="0" lvl="0" indent="-457200" algn="ctr" defTabSz="914400" rtl="0" eaLnBrk="1" fontAlgn="auto" latinLnBrk="0" hangingPunct="1">
              <a:lnSpc>
                <a:spcPct val="100000"/>
              </a:lnSpc>
              <a:spcBef>
                <a:spcPct val="20000"/>
              </a:spcBef>
              <a:spcAft>
                <a:spcPts val="0"/>
              </a:spcAft>
              <a:buClrTx/>
              <a:buSzTx/>
              <a:tabLst/>
              <a:defRPr/>
            </a:pPr>
            <a:endParaRPr kumimoji="0" lang="en-US" sz="2000" b="0" u="none" strike="noStrike" kern="1200" cap="none" spc="0" normalizeH="0" baseline="0" noProof="0" dirty="0" smtClean="0">
              <a:ln>
                <a:noFill/>
              </a:ln>
              <a:solidFill>
                <a:schemeClr val="tx1"/>
              </a:solidFill>
              <a:effectLst/>
              <a:uLnTx/>
              <a:uFillTx/>
              <a:latin typeface="+mn-lt"/>
              <a:ea typeface="+mn-ea"/>
              <a:cs typeface="+mn-cs"/>
            </a:endParaRPr>
          </a:p>
          <a:p>
            <a:pPr marL="457200" marR="0" lvl="0" indent="-457200" algn="l" defTabSz="914400" rtl="0" eaLnBrk="1" fontAlgn="auto" latinLnBrk="0" hangingPunct="1">
              <a:lnSpc>
                <a:spcPct val="100000"/>
              </a:lnSpc>
              <a:spcBef>
                <a:spcPct val="20000"/>
              </a:spcBef>
              <a:spcAft>
                <a:spcPts val="0"/>
              </a:spcAft>
              <a:buClrTx/>
              <a:buSzTx/>
              <a:tabLst/>
              <a:defRPr/>
            </a:pPr>
            <a:endParaRPr kumimoji="0" lang="en-US" sz="1600" b="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676400"/>
            <a:ext cx="7772400" cy="1905000"/>
          </a:xfrm>
        </p:spPr>
        <p:txBody>
          <a:bodyPr>
            <a:normAutofit fontScale="90000"/>
          </a:bodyPr>
          <a:lstStyle/>
          <a:p>
            <a:r>
              <a:rPr lang="en-US" dirty="0" smtClean="0"/>
              <a:t/>
            </a:r>
            <a:br>
              <a:rPr lang="en-US" dirty="0" smtClean="0"/>
            </a:br>
            <a:r>
              <a:rPr lang="en-US" dirty="0" smtClean="0"/>
              <a:t>Thanks everybody! </a:t>
            </a:r>
            <a:br>
              <a:rPr lang="en-US" dirty="0" smtClean="0"/>
            </a:br>
            <a:r>
              <a:rPr lang="en-US" dirty="0" smtClean="0"/>
              <a:t>It’s been real!</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344</TotalTime>
  <Words>441</Words>
  <Application>Microsoft Macintosh PowerPoint</Application>
  <PresentationFormat>On-screen Show (4:3)</PresentationFormat>
  <Paragraphs>69</Paragraphs>
  <Slides>8</Slides>
  <Notes>8</Notes>
  <HiddenSlides>0</HiddenSlides>
  <MMClips>0</MMClips>
  <ScaleCrop>false</ScaleCrop>
  <HeadingPairs>
    <vt:vector size="4" baseType="variant">
      <vt:variant>
        <vt:lpstr>Design Template</vt:lpstr>
      </vt:variant>
      <vt:variant>
        <vt:i4>1</vt:i4>
      </vt:variant>
      <vt:variant>
        <vt:lpstr>Slide Titles</vt:lpstr>
      </vt:variant>
      <vt:variant>
        <vt:i4>8</vt:i4>
      </vt:variant>
    </vt:vector>
  </HeadingPairs>
  <TitlesOfParts>
    <vt:vector size="9" baseType="lpstr">
      <vt:lpstr>Office Theme</vt:lpstr>
      <vt:lpstr>What’s Happening?</vt:lpstr>
      <vt:lpstr>What’s Happening?</vt:lpstr>
      <vt:lpstr>What’s Happening?</vt:lpstr>
      <vt:lpstr>Slide 4</vt:lpstr>
      <vt:lpstr>Slide 5</vt:lpstr>
      <vt:lpstr>Slide 6</vt:lpstr>
      <vt:lpstr>Slide 7</vt:lpstr>
      <vt:lpstr> Thanks everybody!  It’s been real!</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Lynette</dc:creator>
  <cp:lastModifiedBy>Sarah Wise</cp:lastModifiedBy>
  <cp:revision>47</cp:revision>
  <dcterms:created xsi:type="dcterms:W3CDTF">2010-06-25T15:06:54Z</dcterms:created>
  <dcterms:modified xsi:type="dcterms:W3CDTF">2010-06-25T15:07:21Z</dcterms:modified>
</cp:coreProperties>
</file>