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6" r:id="rId2"/>
    <p:sldId id="286" r:id="rId3"/>
    <p:sldId id="258" r:id="rId4"/>
    <p:sldId id="282" r:id="rId5"/>
    <p:sldId id="268" r:id="rId6"/>
    <p:sldId id="261" r:id="rId7"/>
    <p:sldId id="275" r:id="rId8"/>
    <p:sldId id="296" r:id="rId9"/>
    <p:sldId id="273" r:id="rId10"/>
    <p:sldId id="259" r:id="rId11"/>
    <p:sldId id="295" r:id="rId12"/>
    <p:sldId id="270" r:id="rId13"/>
    <p:sldId id="269" r:id="rId14"/>
    <p:sldId id="311" r:id="rId15"/>
    <p:sldId id="287" r:id="rId16"/>
    <p:sldId id="278" r:id="rId17"/>
    <p:sldId id="263" r:id="rId18"/>
    <p:sldId id="297" r:id="rId19"/>
    <p:sldId id="264" r:id="rId20"/>
    <p:sldId id="272" r:id="rId21"/>
    <p:sldId id="280" r:id="rId22"/>
    <p:sldId id="281" r:id="rId23"/>
    <p:sldId id="265" r:id="rId24"/>
    <p:sldId id="317" r:id="rId25"/>
    <p:sldId id="298" r:id="rId26"/>
    <p:sldId id="283" r:id="rId27"/>
    <p:sldId id="300" r:id="rId28"/>
    <p:sldId id="301" r:id="rId29"/>
    <p:sldId id="302" r:id="rId30"/>
    <p:sldId id="303" r:id="rId31"/>
    <p:sldId id="299" r:id="rId32"/>
    <p:sldId id="309" r:id="rId33"/>
    <p:sldId id="304" r:id="rId34"/>
    <p:sldId id="307" r:id="rId35"/>
    <p:sldId id="312" r:id="rId36"/>
    <p:sldId id="310" r:id="rId37"/>
    <p:sldId id="308" r:id="rId38"/>
    <p:sldId id="305" r:id="rId39"/>
    <p:sldId id="276" r:id="rId40"/>
    <p:sldId id="318" r:id="rId41"/>
    <p:sldId id="293" r:id="rId42"/>
    <p:sldId id="266" r:id="rId43"/>
    <p:sldId id="319" r:id="rId44"/>
    <p:sldId id="26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139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2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321BD-8FBC-9E43-9EC7-81BDE1CC3369}" type="datetimeFigureOut">
              <a:rPr lang="en-US" smtClean="0"/>
              <a:t>6/18/19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949E7F-8785-C142-81E5-4C2C7711D8BC}" type="slidenum">
              <a:rPr lang="en-US" smtClean="0"/>
              <a:t>‹#›</a:t>
            </a:fld>
            <a:endParaRPr lang="en-US"/>
          </a:p>
        </p:txBody>
      </p:sp>
    </p:spTree>
    <p:extLst>
      <p:ext uri="{BB962C8B-B14F-4D97-AF65-F5344CB8AC3E}">
        <p14:creationId xmlns:p14="http://schemas.microsoft.com/office/powerpoint/2010/main" val="11822461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DED-EC3E-A34C-AEDE-27EEEF516074}" type="datetimeFigureOut">
              <a:rPr lang="en-US" smtClean="0"/>
              <a:t>6/18/19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A519B-056F-7F43-912A-A10913A4F7DE}" type="slidenum">
              <a:rPr lang="en-US" smtClean="0"/>
              <a:t>‹#›</a:t>
            </a:fld>
            <a:endParaRPr lang="en-US"/>
          </a:p>
        </p:txBody>
      </p:sp>
    </p:spTree>
    <p:extLst>
      <p:ext uri="{BB962C8B-B14F-4D97-AF65-F5344CB8AC3E}">
        <p14:creationId xmlns:p14="http://schemas.microsoft.com/office/powerpoint/2010/main" val="41602448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519B-056F-7F43-912A-A10913A4F7DE}" type="slidenum">
              <a:rPr lang="en-US" smtClean="0"/>
              <a:t>12</a:t>
            </a:fld>
            <a:endParaRPr lang="en-US"/>
          </a:p>
        </p:txBody>
      </p:sp>
    </p:spTree>
    <p:extLst>
      <p:ext uri="{BB962C8B-B14F-4D97-AF65-F5344CB8AC3E}">
        <p14:creationId xmlns:p14="http://schemas.microsoft.com/office/powerpoint/2010/main" val="178375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 studies were drawn</a:t>
            </a:r>
            <a:r>
              <a:rPr lang="en-US" baseline="0" dirty="0" smtClean="0"/>
              <a:t> from a larger group (50/500 sites) of </a:t>
            </a:r>
            <a:r>
              <a:rPr lang="en-US" baseline="0" dirty="0" err="1" smtClean="0"/>
              <a:t>multisectoral</a:t>
            </a:r>
            <a:r>
              <a:rPr lang="en-US" baseline="0" dirty="0" smtClean="0"/>
              <a:t>, collaborations around the country. Consciously strove for very different types of initiatives; realized later all were close to 20 years old. And they differ in degree of self-organization vs. centralized control or direction: e.g., (from lowest to highest): Emergent Detroit, FII, La </a:t>
            </a:r>
            <a:r>
              <a:rPr lang="en-US" baseline="0" dirty="0" err="1" smtClean="0"/>
              <a:t>Cocina</a:t>
            </a:r>
            <a:r>
              <a:rPr lang="en-US" baseline="0" dirty="0" smtClean="0"/>
              <a:t>, PBC, Cities for Financial Empowerment. NOT SAYING THEY ALL DEMONSTRATE ALL ASPECTS OF WORKING FROM COMPLEXITY AND CS.</a:t>
            </a:r>
            <a:endParaRPr lang="en-US" dirty="0"/>
          </a:p>
        </p:txBody>
      </p:sp>
      <p:sp>
        <p:nvSpPr>
          <p:cNvPr id="4" name="Slide Number Placeholder 3"/>
          <p:cNvSpPr>
            <a:spLocks noGrp="1"/>
          </p:cNvSpPr>
          <p:nvPr>
            <p:ph type="sldNum" sz="quarter" idx="10"/>
          </p:nvPr>
        </p:nvSpPr>
        <p:spPr/>
        <p:txBody>
          <a:bodyPr/>
          <a:lstStyle/>
          <a:p>
            <a:fld id="{CD4A519B-056F-7F43-912A-A10913A4F7DE}" type="slidenum">
              <a:rPr lang="en-US" smtClean="0"/>
              <a:t>15</a:t>
            </a:fld>
            <a:endParaRPr lang="en-US"/>
          </a:p>
        </p:txBody>
      </p:sp>
    </p:spTree>
    <p:extLst>
      <p:ext uri="{BB962C8B-B14F-4D97-AF65-F5344CB8AC3E}">
        <p14:creationId xmlns:p14="http://schemas.microsoft.com/office/powerpoint/2010/main" val="218352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story: Maurice Lim Miller (MacArthur genius) and Jerr</a:t>
            </a:r>
            <a:r>
              <a:rPr lang="en-US" baseline="0" dirty="0" smtClean="0"/>
              <a:t>y Brown. Mother was an immigrant and single mom. How did she lift her family out of poverty, at least to extent of sending a son to Berkeley to study engineering?</a:t>
            </a:r>
            <a:endParaRPr lang="en-US" dirty="0"/>
          </a:p>
        </p:txBody>
      </p:sp>
      <p:sp>
        <p:nvSpPr>
          <p:cNvPr id="4" name="Slide Number Placeholder 3"/>
          <p:cNvSpPr>
            <a:spLocks noGrp="1"/>
          </p:cNvSpPr>
          <p:nvPr>
            <p:ph type="sldNum" sz="quarter" idx="10"/>
          </p:nvPr>
        </p:nvSpPr>
        <p:spPr/>
        <p:txBody>
          <a:bodyPr/>
          <a:lstStyle/>
          <a:p>
            <a:fld id="{CD4A519B-056F-7F43-912A-A10913A4F7DE}" type="slidenum">
              <a:rPr lang="en-US" smtClean="0"/>
              <a:t>26</a:t>
            </a:fld>
            <a:endParaRPr lang="en-US"/>
          </a:p>
        </p:txBody>
      </p:sp>
    </p:spTree>
    <p:extLst>
      <p:ext uri="{BB962C8B-B14F-4D97-AF65-F5344CB8AC3E}">
        <p14:creationId xmlns:p14="http://schemas.microsoft.com/office/powerpoint/2010/main" val="65369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FII has a Detroit</a:t>
            </a:r>
            <a:r>
              <a:rPr lang="en-US" baseline="0" dirty="0" smtClean="0"/>
              <a:t> site; and CFE is adding Detroit as one of its sites in its FEC Replication Initiative</a:t>
            </a:r>
          </a:p>
          <a:p>
            <a:r>
              <a:rPr lang="en-US" baseline="0" dirty="0" smtClean="0"/>
              <a:t>Additional Detroit resources: 2 TED talks (Drew </a:t>
            </a:r>
            <a:r>
              <a:rPr lang="en-US" baseline="0" dirty="0" err="1" smtClean="0"/>
              <a:t>Philp</a:t>
            </a:r>
            <a:r>
              <a:rPr lang="en-US" baseline="0" dirty="0" smtClean="0"/>
              <a:t> and </a:t>
            </a:r>
            <a:r>
              <a:rPr lang="en-US" baseline="0" dirty="0" err="1" smtClean="0"/>
              <a:t>Devita</a:t>
            </a:r>
            <a:r>
              <a:rPr lang="en-US" baseline="0" smtClean="0"/>
              <a:t> Davidson</a:t>
            </a:r>
            <a:endParaRPr lang="en-US"/>
          </a:p>
        </p:txBody>
      </p:sp>
      <p:sp>
        <p:nvSpPr>
          <p:cNvPr id="4" name="Slide Number Placeholder 3"/>
          <p:cNvSpPr>
            <a:spLocks noGrp="1"/>
          </p:cNvSpPr>
          <p:nvPr>
            <p:ph type="sldNum" sz="quarter" idx="10"/>
          </p:nvPr>
        </p:nvSpPr>
        <p:spPr/>
        <p:txBody>
          <a:bodyPr/>
          <a:lstStyle/>
          <a:p>
            <a:fld id="{CD4A519B-056F-7F43-912A-A10913A4F7DE}" type="slidenum">
              <a:rPr lang="en-US" smtClean="0"/>
              <a:t>31</a:t>
            </a:fld>
            <a:endParaRPr lang="en-US"/>
          </a:p>
        </p:txBody>
      </p:sp>
    </p:spTree>
    <p:extLst>
      <p:ext uri="{BB962C8B-B14F-4D97-AF65-F5344CB8AC3E}">
        <p14:creationId xmlns:p14="http://schemas.microsoft.com/office/powerpoint/2010/main" val="292729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519B-056F-7F43-912A-A10913A4F7DE}" type="slidenum">
              <a:rPr lang="en-US" smtClean="0"/>
              <a:t>43</a:t>
            </a:fld>
            <a:endParaRPr lang="en-US"/>
          </a:p>
        </p:txBody>
      </p:sp>
    </p:spTree>
    <p:extLst>
      <p:ext uri="{BB962C8B-B14F-4D97-AF65-F5344CB8AC3E}">
        <p14:creationId xmlns:p14="http://schemas.microsoft.com/office/powerpoint/2010/main" val="363311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12/6/18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420332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12/6/18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421923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12/6/18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419684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12/6/18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34755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12/6/18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220216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12/6/18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303081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12/6/18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236514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12/6/18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206811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12/6/18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18261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12/6/18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28318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12/6/18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D146-25A5-A94E-BB5C-0D141D40BDB5}" type="slidenum">
              <a:rPr lang="en-US" smtClean="0"/>
              <a:t>‹#›</a:t>
            </a:fld>
            <a:endParaRPr lang="en-US"/>
          </a:p>
        </p:txBody>
      </p:sp>
    </p:spTree>
    <p:extLst>
      <p:ext uri="{BB962C8B-B14F-4D97-AF65-F5344CB8AC3E}">
        <p14:creationId xmlns:p14="http://schemas.microsoft.com/office/powerpoint/2010/main" val="1196741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12/6/18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9D146-25A5-A94E-BB5C-0D141D40BDB5}" type="slidenum">
              <a:rPr lang="en-US" smtClean="0"/>
              <a:t>‹#›</a:t>
            </a:fld>
            <a:endParaRPr lang="en-US"/>
          </a:p>
        </p:txBody>
      </p:sp>
    </p:spTree>
    <p:extLst>
      <p:ext uri="{BB962C8B-B14F-4D97-AF65-F5344CB8AC3E}">
        <p14:creationId xmlns:p14="http://schemas.microsoft.com/office/powerpoint/2010/main" val="406491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moyaspensf@gmail.com" TargetMode="External"/><Relationship Id="rId3" Type="http://schemas.openxmlformats.org/officeDocument/2006/relationships/hyperlink" Target="http://www.frbsf.org/community-develop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852200"/>
          </a:xfrm>
        </p:spPr>
        <p:txBody>
          <a:bodyPr>
            <a:noAutofit/>
          </a:bodyPr>
          <a:lstStyle/>
          <a:p>
            <a:r>
              <a:rPr lang="en-US" sz="3200" b="1" dirty="0" smtClean="0"/>
              <a:t>INTRODUCTION TO COMPLEXITY FOR COMMUNITY DEVELOPMENT</a:t>
            </a:r>
            <a:r>
              <a:rPr lang="en-US" sz="3200" b="1" dirty="0"/>
              <a:t> </a:t>
            </a:r>
            <a:r>
              <a:rPr lang="en-US" sz="3200" b="1" dirty="0" smtClean="0"/>
              <a:t>PRACTITIONERS</a:t>
            </a:r>
            <a:endParaRPr lang="en-US" sz="3200" b="1" dirty="0"/>
          </a:p>
        </p:txBody>
      </p:sp>
      <p:sp>
        <p:nvSpPr>
          <p:cNvPr id="3" name="Subtitle 2"/>
          <p:cNvSpPr>
            <a:spLocks noGrp="1"/>
          </p:cNvSpPr>
          <p:nvPr>
            <p:ph type="subTitle" idx="1"/>
          </p:nvPr>
        </p:nvSpPr>
        <p:spPr>
          <a:xfrm>
            <a:off x="1371600" y="3685573"/>
            <a:ext cx="6400800" cy="1953227"/>
          </a:xfrm>
        </p:spPr>
        <p:txBody>
          <a:bodyPr>
            <a:normAutofit fontScale="92500"/>
          </a:bodyPr>
          <a:lstStyle/>
          <a:p>
            <a:r>
              <a:rPr lang="en-US" sz="2400" dirty="0" smtClean="0">
                <a:solidFill>
                  <a:schemeClr val="tx1"/>
                </a:solidFill>
              </a:rPr>
              <a:t>By Kirsten S. Moy</a:t>
            </a:r>
          </a:p>
          <a:p>
            <a:r>
              <a:rPr lang="en-US" sz="2400" dirty="0" smtClean="0">
                <a:solidFill>
                  <a:schemeClr val="tx1"/>
                </a:solidFill>
              </a:rPr>
              <a:t>Past Visiting Scholar, Federal Reserve Bank of SF and</a:t>
            </a:r>
          </a:p>
          <a:p>
            <a:r>
              <a:rPr lang="en-US" sz="2400" dirty="0" smtClean="0">
                <a:solidFill>
                  <a:schemeClr val="tx1"/>
                </a:solidFill>
              </a:rPr>
              <a:t>Senior Fellow, Aspen Institute</a:t>
            </a:r>
          </a:p>
          <a:p>
            <a:r>
              <a:rPr lang="en-US" sz="2400" dirty="0" smtClean="0">
                <a:solidFill>
                  <a:schemeClr val="tx1"/>
                </a:solidFill>
              </a:rPr>
              <a:t>March 2019 Draft</a:t>
            </a:r>
          </a:p>
          <a:p>
            <a:endParaRPr lang="en-US" sz="2400" dirty="0"/>
          </a:p>
        </p:txBody>
      </p:sp>
    </p:spTree>
    <p:extLst>
      <p:ext uri="{BB962C8B-B14F-4D97-AF65-F5344CB8AC3E}">
        <p14:creationId xmlns:p14="http://schemas.microsoft.com/office/powerpoint/2010/main" val="12235079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Community Development</a:t>
            </a:r>
            <a:endParaRPr lang="en-US" dirty="0"/>
          </a:p>
        </p:txBody>
      </p:sp>
      <p:sp>
        <p:nvSpPr>
          <p:cNvPr id="3" name="Content Placeholder 2"/>
          <p:cNvSpPr>
            <a:spLocks noGrp="1"/>
          </p:cNvSpPr>
          <p:nvPr>
            <p:ph idx="1"/>
          </p:nvPr>
        </p:nvSpPr>
        <p:spPr/>
        <p:txBody>
          <a:bodyPr>
            <a:normAutofit fontScale="47500" lnSpcReduction="20000"/>
          </a:bodyPr>
          <a:lstStyle/>
          <a:p>
            <a:pPr lvl="1"/>
            <a:r>
              <a:rPr lang="en-US" sz="4200" dirty="0" smtClean="0"/>
              <a:t>The amelioration of poverty and its negative manifestations in underserved communities (</a:t>
            </a:r>
            <a:r>
              <a:rPr lang="en-US" sz="4200" i="1" dirty="0" smtClean="0"/>
              <a:t>Traditional</a:t>
            </a:r>
            <a:r>
              <a:rPr lang="en-US" sz="4200" dirty="0" smtClean="0"/>
              <a:t>)</a:t>
            </a:r>
          </a:p>
          <a:p>
            <a:pPr lvl="1"/>
            <a:r>
              <a:rPr lang="en-US" sz="4200" dirty="0" smtClean="0"/>
              <a:t>According to some CDC leaders, “making their communities  competitive for investment”</a:t>
            </a:r>
          </a:p>
          <a:p>
            <a:pPr lvl="1"/>
            <a:r>
              <a:rPr lang="en-US" sz="4200" dirty="0" smtClean="0"/>
              <a:t>“The work of building and sustaining neighborhoods” (</a:t>
            </a:r>
            <a:r>
              <a:rPr lang="en-US" sz="4200" i="1" dirty="0" smtClean="0"/>
              <a:t>BECCD definition)</a:t>
            </a:r>
          </a:p>
          <a:p>
            <a:pPr lvl="1"/>
            <a:r>
              <a:rPr lang="en-US" sz="4200" dirty="0" smtClean="0"/>
              <a:t>“</a:t>
            </a:r>
            <a:r>
              <a:rPr lang="en-US" sz="4200" dirty="0"/>
              <a:t>A</a:t>
            </a:r>
            <a:r>
              <a:rPr lang="en-US" sz="4200" dirty="0" smtClean="0"/>
              <a:t> process where community members come together to take collective action and generate solutions to common problems” </a:t>
            </a:r>
            <a:r>
              <a:rPr lang="en-US" sz="4200" i="1" dirty="0" smtClean="0"/>
              <a:t>(United Nations definition</a:t>
            </a:r>
            <a:r>
              <a:rPr lang="en-US" sz="4200" dirty="0" smtClean="0"/>
              <a:t>)</a:t>
            </a:r>
          </a:p>
          <a:p>
            <a:pPr lvl="1"/>
            <a:r>
              <a:rPr lang="en-US" sz="4200" dirty="0" smtClean="0"/>
              <a:t>…. </a:t>
            </a:r>
            <a:r>
              <a:rPr lang="en-US" sz="4200" dirty="0"/>
              <a:t>“the emergent property of complex and dynamic social systems…a means of managing chaos, building resilience and devising innovative collective solutions to intractable </a:t>
            </a:r>
            <a:r>
              <a:rPr lang="en-US" sz="4200" dirty="0" smtClean="0"/>
              <a:t>problems” (from </a:t>
            </a:r>
            <a:r>
              <a:rPr lang="en-US" sz="4200" i="1" dirty="0" smtClean="0"/>
              <a:t>The Well-Connected Community </a:t>
            </a:r>
            <a:r>
              <a:rPr lang="en-US" sz="4200" dirty="0" smtClean="0"/>
              <a:t>by Alison Gilchrist, UK scholar and practitioner)</a:t>
            </a:r>
            <a:endParaRPr lang="en-US" sz="4200" i="1" dirty="0" smtClean="0"/>
          </a:p>
          <a:p>
            <a:pPr marL="457200" lvl="1" indent="0">
              <a:buNone/>
            </a:pPr>
            <a:endParaRPr lang="en-US" i="1" dirty="0" smtClean="0"/>
          </a:p>
          <a:p>
            <a:pPr marL="457200" lvl="1" indent="0">
              <a:buNone/>
            </a:pPr>
            <a:endParaRPr lang="en-US" dirty="0" smtClean="0"/>
          </a:p>
          <a:p>
            <a:pPr marL="457200" lvl="1" indent="0">
              <a:buNone/>
            </a:pPr>
            <a:r>
              <a:rPr lang="en-US" sz="3800" dirty="0" smtClean="0"/>
              <a:t> (Note: In </a:t>
            </a:r>
            <a:r>
              <a:rPr lang="en-US" sz="3800" dirty="0"/>
              <a:t>the United States in the 1960s, the term “community development” was sometime used as a euphemism for “urban renewal</a:t>
            </a:r>
            <a:r>
              <a:rPr lang="en-US" sz="3800" dirty="0" smtClean="0"/>
              <a:t>”) </a:t>
            </a:r>
            <a:endParaRPr lang="en-US" sz="3800" dirty="0"/>
          </a:p>
          <a:p>
            <a:pPr marL="457200" lvl="1" indent="0">
              <a:buNone/>
            </a:pPr>
            <a:endParaRPr lang="en-US" sz="3800" dirty="0" smtClean="0"/>
          </a:p>
        </p:txBody>
      </p:sp>
      <p:sp>
        <p:nvSpPr>
          <p:cNvPr id="4" name="Slide Number Placeholder 3"/>
          <p:cNvSpPr>
            <a:spLocks noGrp="1"/>
          </p:cNvSpPr>
          <p:nvPr>
            <p:ph type="sldNum" sz="quarter" idx="12"/>
          </p:nvPr>
        </p:nvSpPr>
        <p:spPr/>
        <p:txBody>
          <a:bodyPr/>
          <a:lstStyle/>
          <a:p>
            <a:fld id="{7149D146-25A5-A94E-BB5C-0D141D40BDB5}" type="slidenum">
              <a:rPr lang="en-US" smtClean="0"/>
              <a:t>10</a:t>
            </a:fld>
            <a:endParaRPr lang="en-US"/>
          </a:p>
        </p:txBody>
      </p:sp>
    </p:spTree>
    <p:extLst>
      <p:ext uri="{BB962C8B-B14F-4D97-AF65-F5344CB8AC3E}">
        <p14:creationId xmlns:p14="http://schemas.microsoft.com/office/powerpoint/2010/main" val="29130277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Why do we need Complexity Science in Community Development?</a:t>
            </a:r>
            <a:endParaRPr lang="en-US" sz="4000" dirty="0"/>
          </a:p>
        </p:txBody>
      </p:sp>
      <p:sp>
        <p:nvSpPr>
          <p:cNvPr id="3" name="Content Placeholder 2"/>
          <p:cNvSpPr>
            <a:spLocks noGrp="1"/>
          </p:cNvSpPr>
          <p:nvPr>
            <p:ph idx="1"/>
          </p:nvPr>
        </p:nvSpPr>
        <p:spPr>
          <a:xfrm>
            <a:off x="457200" y="1871136"/>
            <a:ext cx="8229600" cy="4277707"/>
          </a:xfrm>
        </p:spPr>
        <p:txBody>
          <a:bodyPr>
            <a:normAutofit fontScale="92500"/>
          </a:bodyPr>
          <a:lstStyle/>
          <a:p>
            <a:r>
              <a:rPr lang="en-US" dirty="0" smtClean="0"/>
              <a:t>Communities are Complex Adaptive Systems (CAS); and </a:t>
            </a:r>
          </a:p>
          <a:p>
            <a:r>
              <a:rPr lang="en-US" dirty="0" smtClean="0"/>
              <a:t>Most problems in the field that we know of as Community Development are Complex </a:t>
            </a:r>
            <a:r>
              <a:rPr lang="en-US" dirty="0"/>
              <a:t>P</a:t>
            </a:r>
            <a:r>
              <a:rPr lang="en-US" dirty="0" smtClean="0"/>
              <a:t>roblems</a:t>
            </a:r>
          </a:p>
          <a:p>
            <a:endParaRPr lang="en-US" dirty="0"/>
          </a:p>
          <a:p>
            <a:pPr marL="0" indent="0">
              <a:buNone/>
            </a:pPr>
            <a:r>
              <a:rPr lang="en-US" i="1" dirty="0" smtClean="0"/>
              <a:t>But that’s not generally how we think about and address problems in Community Development……..</a:t>
            </a:r>
            <a:endParaRPr lang="en-US" i="1" dirty="0"/>
          </a:p>
        </p:txBody>
      </p:sp>
      <p:sp>
        <p:nvSpPr>
          <p:cNvPr id="4" name="Slide Number Placeholder 3"/>
          <p:cNvSpPr>
            <a:spLocks noGrp="1"/>
          </p:cNvSpPr>
          <p:nvPr>
            <p:ph type="sldNum" sz="quarter" idx="12"/>
          </p:nvPr>
        </p:nvSpPr>
        <p:spPr/>
        <p:txBody>
          <a:bodyPr/>
          <a:lstStyle/>
          <a:p>
            <a:fld id="{7149D146-25A5-A94E-BB5C-0D141D40BDB5}" type="slidenum">
              <a:rPr lang="en-US" smtClean="0"/>
              <a:t>11</a:t>
            </a:fld>
            <a:endParaRPr lang="en-US"/>
          </a:p>
        </p:txBody>
      </p:sp>
    </p:spTree>
    <p:extLst>
      <p:ext uri="{BB962C8B-B14F-4D97-AF65-F5344CB8AC3E}">
        <p14:creationId xmlns:p14="http://schemas.microsoft.com/office/powerpoint/2010/main" val="36637134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07" y="265770"/>
            <a:ext cx="8229600" cy="1143000"/>
          </a:xfrm>
        </p:spPr>
        <p:txBody>
          <a:bodyPr>
            <a:noAutofit/>
          </a:bodyPr>
          <a:lstStyle/>
          <a:p>
            <a:pPr algn="l"/>
            <a:r>
              <a:rPr lang="en-US" sz="2800" dirty="0" smtClean="0"/>
              <a:t>How the </a:t>
            </a:r>
            <a:r>
              <a:rPr lang="en-US" sz="2800" b="1" dirty="0" smtClean="0"/>
              <a:t>Logic Model</a:t>
            </a:r>
            <a:r>
              <a:rPr lang="en-US" sz="2800" dirty="0" smtClean="0"/>
              <a:t>, a traditional framework for thinking about how we address social problems (such as Community Development), inhibits our thinking:</a:t>
            </a:r>
            <a:endParaRPr lang="en-US" sz="2800" dirty="0"/>
          </a:p>
        </p:txBody>
      </p:sp>
      <p:sp>
        <p:nvSpPr>
          <p:cNvPr id="3" name="Content Placeholder 2"/>
          <p:cNvSpPr>
            <a:spLocks noGrp="1"/>
          </p:cNvSpPr>
          <p:nvPr>
            <p:ph idx="1"/>
          </p:nvPr>
        </p:nvSpPr>
        <p:spPr>
          <a:xfrm>
            <a:off x="438135" y="2131962"/>
            <a:ext cx="8229600" cy="3994201"/>
          </a:xfrm>
        </p:spPr>
        <p:txBody>
          <a:bodyPr>
            <a:normAutofit lnSpcReduction="10000"/>
          </a:bodyPr>
          <a:lstStyle/>
          <a:p>
            <a:pPr lvl="0"/>
            <a:r>
              <a:rPr lang="en-US" sz="2400" dirty="0" smtClean="0"/>
              <a:t>We identify a problem</a:t>
            </a:r>
          </a:p>
          <a:p>
            <a:pPr lvl="1"/>
            <a:r>
              <a:rPr lang="en-US" sz="2400" dirty="0" smtClean="0"/>
              <a:t> to which we apply Inputs (by carrying out certain Activities),  </a:t>
            </a:r>
            <a:endParaRPr lang="en-US" sz="2400" dirty="0"/>
          </a:p>
          <a:p>
            <a:pPr lvl="1"/>
            <a:r>
              <a:rPr lang="en-US" sz="2400" dirty="0" smtClean="0"/>
              <a:t>which produce certain Outputs,</a:t>
            </a:r>
          </a:p>
          <a:p>
            <a:pPr lvl="1"/>
            <a:r>
              <a:rPr lang="en-US" sz="2400" dirty="0" smtClean="0"/>
              <a:t>which produce certain Outcomes,</a:t>
            </a:r>
          </a:p>
          <a:p>
            <a:pPr lvl="1"/>
            <a:r>
              <a:rPr lang="en-US" sz="2400" dirty="0" smtClean="0"/>
              <a:t>which hopefully produce the Impacts we desire</a:t>
            </a:r>
          </a:p>
          <a:p>
            <a:pPr marL="0" lvl="0" indent="0">
              <a:buNone/>
            </a:pPr>
            <a:endParaRPr lang="en-US" sz="2400" dirty="0" smtClean="0"/>
          </a:p>
          <a:p>
            <a:pPr marL="0" lvl="0" indent="0">
              <a:buNone/>
            </a:pPr>
            <a:r>
              <a:rPr lang="en-US" i="1" dirty="0" smtClean="0"/>
              <a:t>Assumptions: Linearity, </a:t>
            </a:r>
            <a:r>
              <a:rPr lang="en-US" i="1" dirty="0" err="1" smtClean="0"/>
              <a:t>separability</a:t>
            </a:r>
            <a:r>
              <a:rPr lang="en-US" i="1" dirty="0" smtClean="0"/>
              <a:t>, and predictability</a:t>
            </a:r>
          </a:p>
          <a:p>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12</a:t>
            </a:fld>
            <a:endParaRPr lang="en-US"/>
          </a:p>
        </p:txBody>
      </p:sp>
    </p:spTree>
    <p:extLst>
      <p:ext uri="{BB962C8B-B14F-4D97-AF65-F5344CB8AC3E}">
        <p14:creationId xmlns:p14="http://schemas.microsoft.com/office/powerpoint/2010/main" val="74028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991"/>
            <a:ext cx="8229600" cy="1143000"/>
          </a:xfrm>
        </p:spPr>
        <p:txBody>
          <a:bodyPr>
            <a:normAutofit/>
          </a:bodyPr>
          <a:lstStyle/>
          <a:p>
            <a:r>
              <a:rPr lang="en-US" sz="3200" dirty="0" smtClean="0"/>
              <a:t>But the reality of the solution to the problem   looks more like this………..</a:t>
            </a:r>
            <a:endParaRPr lang="en-US" sz="3200" dirty="0"/>
          </a:p>
        </p:txBody>
      </p:sp>
      <p:pic>
        <p:nvPicPr>
          <p:cNvPr id="4" name="Content Placeholder 3"/>
          <p:cNvPicPr>
            <a:picLocks noGrp="1"/>
          </p:cNvPicPr>
          <p:nvPr>
            <p:ph idx="1"/>
          </p:nvPr>
        </p:nvPicPr>
        <p:blipFill>
          <a:blip r:embed="rId2" cstate="print"/>
          <a:srcRect l="-6895" r="-6895"/>
          <a:stretch>
            <a:fillRect/>
          </a:stretch>
        </p:blipFill>
        <p:spPr bwMode="auto">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7149D146-25A5-A94E-BB5C-0D141D40BDB5}" type="slidenum">
              <a:rPr lang="en-US" smtClean="0"/>
              <a:t>13</a:t>
            </a:fld>
            <a:endParaRPr lang="en-US"/>
          </a:p>
        </p:txBody>
      </p:sp>
    </p:spTree>
    <p:extLst>
      <p:ext uri="{BB962C8B-B14F-4D97-AF65-F5344CB8AC3E}">
        <p14:creationId xmlns:p14="http://schemas.microsoft.com/office/powerpoint/2010/main" val="4174687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b="1" dirty="0" smtClean="0"/>
              <a:t>Learning from Five </a:t>
            </a:r>
            <a:r>
              <a:rPr lang="en-US" sz="4000" b="1" dirty="0"/>
              <a:t>Case Studies </a:t>
            </a:r>
            <a:r>
              <a:rPr lang="en-US" sz="4000" b="1" dirty="0" smtClean="0"/>
              <a:t>on Dealing </a:t>
            </a:r>
            <a:r>
              <a:rPr lang="en-US" sz="4000" b="1" dirty="0"/>
              <a:t>with Complexity in Community and Economic Development</a:t>
            </a:r>
          </a:p>
        </p:txBody>
      </p:sp>
      <p:sp>
        <p:nvSpPr>
          <p:cNvPr id="4" name="Slide Number Placeholder 3"/>
          <p:cNvSpPr>
            <a:spLocks noGrp="1"/>
          </p:cNvSpPr>
          <p:nvPr>
            <p:ph type="sldNum" sz="quarter" idx="12"/>
          </p:nvPr>
        </p:nvSpPr>
        <p:spPr/>
        <p:txBody>
          <a:bodyPr/>
          <a:lstStyle/>
          <a:p>
            <a:fld id="{7149D146-25A5-A94E-BB5C-0D141D40BDB5}" type="slidenum">
              <a:rPr lang="en-US" smtClean="0"/>
              <a:t>14</a:t>
            </a:fld>
            <a:endParaRPr lang="en-US"/>
          </a:p>
        </p:txBody>
      </p:sp>
    </p:spTree>
    <p:extLst>
      <p:ext uri="{BB962C8B-B14F-4D97-AF65-F5344CB8AC3E}">
        <p14:creationId xmlns:p14="http://schemas.microsoft.com/office/powerpoint/2010/main" val="15523349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43" y="316076"/>
            <a:ext cx="8229600" cy="1143000"/>
          </a:xfrm>
        </p:spPr>
        <p:txBody>
          <a:bodyPr>
            <a:noAutofit/>
          </a:bodyPr>
          <a:lstStyle/>
          <a:p>
            <a:r>
              <a:rPr lang="en-US" sz="2800" dirty="0" smtClean="0"/>
              <a:t>Learning from Five Case Studies on Dealing with Complexity in Community and Economic Development</a:t>
            </a:r>
            <a:endParaRPr lang="en-US" sz="2800" dirty="0"/>
          </a:p>
        </p:txBody>
      </p:sp>
      <p:sp>
        <p:nvSpPr>
          <p:cNvPr id="3" name="Content Placeholder 2"/>
          <p:cNvSpPr>
            <a:spLocks noGrp="1"/>
          </p:cNvSpPr>
          <p:nvPr>
            <p:ph idx="1"/>
          </p:nvPr>
        </p:nvSpPr>
        <p:spPr>
          <a:xfrm>
            <a:off x="457200" y="1746394"/>
            <a:ext cx="8229600" cy="4379769"/>
          </a:xfrm>
        </p:spPr>
        <p:txBody>
          <a:bodyPr>
            <a:normAutofit lnSpcReduction="10000"/>
          </a:bodyPr>
          <a:lstStyle/>
          <a:p>
            <a:r>
              <a:rPr lang="en-US" sz="2400" b="1" i="1" dirty="0" smtClean="0"/>
              <a:t>La </a:t>
            </a:r>
            <a:r>
              <a:rPr lang="en-US" sz="2400" b="1" i="1" dirty="0" err="1" smtClean="0"/>
              <a:t>Cocina</a:t>
            </a:r>
            <a:r>
              <a:rPr lang="en-US" sz="2400" i="1" dirty="0" smtClean="0"/>
              <a:t>: </a:t>
            </a:r>
            <a:r>
              <a:rPr lang="en-US" sz="2400" i="1" dirty="0"/>
              <a:t>Working from an Ecosystem Perspective to Impact the Livelihoods of Small Entrepreneurs in San Francisco’s Food Industry </a:t>
            </a:r>
            <a:endParaRPr lang="en-US" sz="2400" i="1" dirty="0" smtClean="0"/>
          </a:p>
          <a:p>
            <a:r>
              <a:rPr lang="en-US" sz="2400" b="1" i="1" dirty="0" smtClean="0"/>
              <a:t>Purpose Built Communities</a:t>
            </a:r>
            <a:r>
              <a:rPr lang="en-US" sz="2400" i="1" dirty="0" smtClean="0"/>
              <a:t>: Transformation in the East Lake Community of Atlanta and Beyond</a:t>
            </a:r>
          </a:p>
          <a:p>
            <a:r>
              <a:rPr lang="en-US" sz="2400" b="1" i="1" dirty="0"/>
              <a:t>Cities for Financial Empowerment Fund</a:t>
            </a:r>
            <a:r>
              <a:rPr lang="en-US" sz="2400" i="1" dirty="0"/>
              <a:t>: the Financial Empowerment Center Replication </a:t>
            </a:r>
            <a:r>
              <a:rPr lang="en-US" sz="2400" i="1" dirty="0" smtClean="0"/>
              <a:t>Initiative</a:t>
            </a:r>
            <a:endParaRPr lang="en-US" sz="2400" dirty="0" smtClean="0"/>
          </a:p>
          <a:p>
            <a:r>
              <a:rPr lang="en-US" sz="2400" b="1" i="1" dirty="0" smtClean="0"/>
              <a:t>Family Independence Initiative</a:t>
            </a:r>
            <a:r>
              <a:rPr lang="en-US" sz="2400" i="1" dirty="0" smtClean="0"/>
              <a:t>: Putting Families in the Driver’s Seat on the Road out of Poverty</a:t>
            </a:r>
            <a:endParaRPr lang="en-US" sz="2400" dirty="0" smtClean="0"/>
          </a:p>
          <a:p>
            <a:r>
              <a:rPr lang="en-US" sz="2400" b="1" i="1" dirty="0" smtClean="0"/>
              <a:t>Emergent Detroit</a:t>
            </a:r>
            <a:r>
              <a:rPr lang="en-US" sz="2400" i="1" dirty="0" smtClean="0"/>
              <a:t>: the Revitalization of Detroit’s Communities from the Ground Up</a:t>
            </a:r>
            <a:r>
              <a:rPr lang="en-US" sz="2400" dirty="0" smtClean="0"/>
              <a:t> </a:t>
            </a:r>
          </a:p>
        </p:txBody>
      </p:sp>
      <p:sp>
        <p:nvSpPr>
          <p:cNvPr id="4" name="Slide Number Placeholder 3"/>
          <p:cNvSpPr>
            <a:spLocks noGrp="1"/>
          </p:cNvSpPr>
          <p:nvPr>
            <p:ph type="sldNum" sz="quarter" idx="12"/>
          </p:nvPr>
        </p:nvSpPr>
        <p:spPr/>
        <p:txBody>
          <a:bodyPr/>
          <a:lstStyle/>
          <a:p>
            <a:fld id="{7149D146-25A5-A94E-BB5C-0D141D40BDB5}" type="slidenum">
              <a:rPr lang="en-US" smtClean="0"/>
              <a:t>15</a:t>
            </a:fld>
            <a:endParaRPr lang="en-US"/>
          </a:p>
        </p:txBody>
      </p:sp>
    </p:spTree>
    <p:extLst>
      <p:ext uri="{BB962C8B-B14F-4D97-AF65-F5344CB8AC3E}">
        <p14:creationId xmlns:p14="http://schemas.microsoft.com/office/powerpoint/2010/main" val="2486970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smtClean="0"/>
              <a:t>Example 1 – La </a:t>
            </a:r>
            <a:r>
              <a:rPr lang="en-US" sz="3200" i="1" dirty="0" err="1" smtClean="0"/>
              <a:t>Cocina</a:t>
            </a:r>
            <a:r>
              <a:rPr lang="en-US" sz="3200" i="1" dirty="0" smtClean="0"/>
              <a:t>: an Ecosystem Approach to Change</a:t>
            </a:r>
            <a:r>
              <a:rPr lang="en-US" sz="3200" i="1" dirty="0"/>
              <a:t> </a:t>
            </a:r>
            <a:r>
              <a:rPr lang="en-US" sz="3200" i="1" dirty="0" smtClean="0"/>
              <a:t>(San Francisco, CA)</a:t>
            </a:r>
            <a:endParaRPr lang="en-US" sz="3200" i="1" dirty="0"/>
          </a:p>
        </p:txBody>
      </p:sp>
      <p:sp>
        <p:nvSpPr>
          <p:cNvPr id="3" name="Content Placeholder 2"/>
          <p:cNvSpPr>
            <a:spLocks noGrp="1"/>
          </p:cNvSpPr>
          <p:nvPr>
            <p:ph idx="1"/>
          </p:nvPr>
        </p:nvSpPr>
        <p:spPr>
          <a:xfrm>
            <a:off x="457200" y="1502964"/>
            <a:ext cx="8229600" cy="4870068"/>
          </a:xfrm>
        </p:spPr>
        <p:txBody>
          <a:bodyPr>
            <a:normAutofit fontScale="70000" lnSpcReduction="20000"/>
          </a:bodyPr>
          <a:lstStyle/>
          <a:p>
            <a:r>
              <a:rPr lang="en-US" dirty="0" smtClean="0"/>
              <a:t>La </a:t>
            </a:r>
            <a:r>
              <a:rPr lang="en-US" dirty="0" err="1" smtClean="0"/>
              <a:t>Cocina</a:t>
            </a:r>
            <a:r>
              <a:rPr lang="en-US" dirty="0" smtClean="0"/>
              <a:t> is both a space with a commercial kitchen in SF’s Mission District and a business incubator that supports food-related businesses primarily run primarily by women of color and immigrants</a:t>
            </a:r>
          </a:p>
          <a:p>
            <a:r>
              <a:rPr lang="en-US" dirty="0" smtClean="0"/>
              <a:t>Services and supports provided: affordable commercial kitchen space, industry-specific TA, greater exposure and connections to markets</a:t>
            </a:r>
          </a:p>
          <a:p>
            <a:r>
              <a:rPr lang="en-US" dirty="0" smtClean="0"/>
              <a:t>Theory of Change: “…..without changes in perception, greater inclusivity and changes in the structure of the food services industry, low-income and immigrant entrepreneurs will always face greater barriers to entry and success……….”</a:t>
            </a:r>
          </a:p>
          <a:p>
            <a:r>
              <a:rPr lang="en-US" dirty="0" smtClean="0"/>
              <a:t>La </a:t>
            </a:r>
            <a:r>
              <a:rPr lang="en-US" dirty="0" err="1" smtClean="0"/>
              <a:t>Cocina’s</a:t>
            </a:r>
            <a:r>
              <a:rPr lang="en-US" dirty="0" smtClean="0"/>
              <a:t> work helps to create a virtuous cycle where the entry of new and innovative food offerings and voices contributes to the greater robustness and vibrancy of the San Francisco food industry, a key economic sector of the Bay area. (SF Chronicle, May 2015)</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16</a:t>
            </a:fld>
            <a:endParaRPr lang="en-US"/>
          </a:p>
        </p:txBody>
      </p:sp>
    </p:spTree>
    <p:extLst>
      <p:ext uri="{BB962C8B-B14F-4D97-AF65-F5344CB8AC3E}">
        <p14:creationId xmlns:p14="http://schemas.microsoft.com/office/powerpoint/2010/main" val="20702874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70" y="274638"/>
            <a:ext cx="8229600" cy="1143000"/>
          </a:xfrm>
        </p:spPr>
        <p:txBody>
          <a:bodyPr>
            <a:normAutofit/>
          </a:bodyPr>
          <a:lstStyle/>
          <a:p>
            <a:r>
              <a:rPr lang="en-US" sz="2800" dirty="0" smtClean="0"/>
              <a:t> La </a:t>
            </a:r>
            <a:r>
              <a:rPr lang="en-US" sz="2800" dirty="0" err="1" smtClean="0"/>
              <a:t>Cocina’s</a:t>
            </a:r>
            <a:r>
              <a:rPr lang="en-US" sz="2800" dirty="0" smtClean="0"/>
              <a:t> Ecosystem in the Bay Area</a:t>
            </a:r>
            <a:endParaRPr lang="en-US" sz="2700" dirty="0"/>
          </a:p>
        </p:txBody>
      </p:sp>
      <p:pic>
        <p:nvPicPr>
          <p:cNvPr id="4" name="Content Placeholder 3"/>
          <p:cNvPicPr>
            <a:picLocks noGrp="1"/>
          </p:cNvPicPr>
          <p:nvPr>
            <p:ph idx="1"/>
          </p:nvPr>
        </p:nvPicPr>
        <p:blipFill>
          <a:blip r:embed="rId2"/>
          <a:srcRect l="-29014" r="-29014"/>
          <a:stretch>
            <a:fillRect/>
          </a:stretch>
        </p:blipFill>
        <p:spPr>
          <a:xfrm>
            <a:off x="457200" y="1623502"/>
            <a:ext cx="8229600" cy="4525963"/>
          </a:xfrm>
          <a:prstGeom prst="rect">
            <a:avLst/>
          </a:prstGeom>
        </p:spPr>
      </p:pic>
      <p:sp>
        <p:nvSpPr>
          <p:cNvPr id="3" name="TextBox 2"/>
          <p:cNvSpPr txBox="1"/>
          <p:nvPr/>
        </p:nvSpPr>
        <p:spPr>
          <a:xfrm>
            <a:off x="211746" y="2056685"/>
            <a:ext cx="1852685" cy="4524316"/>
          </a:xfrm>
          <a:prstGeom prst="rect">
            <a:avLst/>
          </a:prstGeom>
          <a:noFill/>
        </p:spPr>
        <p:txBody>
          <a:bodyPr wrap="square" rtlCol="0">
            <a:spAutoFit/>
          </a:bodyPr>
          <a:lstStyle/>
          <a:p>
            <a:r>
              <a:rPr lang="en-US" i="1" dirty="0" smtClean="0"/>
              <a:t>The Ecosystem - </a:t>
            </a:r>
          </a:p>
          <a:p>
            <a:r>
              <a:rPr lang="en-US" i="1" dirty="0" smtClean="0"/>
              <a:t>Chefs, food critics, food innovators, food event organizers,</a:t>
            </a:r>
          </a:p>
          <a:p>
            <a:r>
              <a:rPr lang="en-US" i="1" dirty="0"/>
              <a:t>c</a:t>
            </a:r>
            <a:r>
              <a:rPr lang="en-US" i="1" dirty="0" smtClean="0"/>
              <a:t>ulinary schools,</a:t>
            </a:r>
          </a:p>
          <a:p>
            <a:r>
              <a:rPr lang="en-US" i="1" dirty="0"/>
              <a:t>r</a:t>
            </a:r>
            <a:r>
              <a:rPr lang="en-US" i="1" dirty="0" smtClean="0"/>
              <a:t>estaurant owners, real</a:t>
            </a:r>
          </a:p>
          <a:p>
            <a:r>
              <a:rPr lang="en-US" i="1" dirty="0" smtClean="0"/>
              <a:t>estate developers, investors, local </a:t>
            </a:r>
          </a:p>
          <a:p>
            <a:r>
              <a:rPr lang="en-US" i="1" dirty="0"/>
              <a:t>f</a:t>
            </a:r>
            <a:r>
              <a:rPr lang="en-US" i="1" dirty="0" smtClean="0"/>
              <a:t>armers, consumers, La </a:t>
            </a:r>
            <a:r>
              <a:rPr lang="en-US" i="1" dirty="0" err="1" smtClean="0"/>
              <a:t>Cocina</a:t>
            </a:r>
            <a:r>
              <a:rPr lang="en-US" i="1" dirty="0" smtClean="0"/>
              <a:t> graduates, staff, board &amp; volunteers…………</a:t>
            </a:r>
            <a:r>
              <a:rPr lang="en-US" dirty="0" smtClean="0"/>
              <a:t>.</a:t>
            </a:r>
            <a:endParaRPr lang="en-US" dirty="0"/>
          </a:p>
        </p:txBody>
      </p:sp>
      <p:sp>
        <p:nvSpPr>
          <p:cNvPr id="5" name="Slide Number Placeholder 4"/>
          <p:cNvSpPr>
            <a:spLocks noGrp="1"/>
          </p:cNvSpPr>
          <p:nvPr>
            <p:ph type="sldNum" sz="quarter" idx="12"/>
          </p:nvPr>
        </p:nvSpPr>
        <p:spPr/>
        <p:txBody>
          <a:bodyPr/>
          <a:lstStyle/>
          <a:p>
            <a:fld id="{7149D146-25A5-A94E-BB5C-0D141D40BDB5}" type="slidenum">
              <a:rPr lang="en-US" smtClean="0"/>
              <a:t>17</a:t>
            </a:fld>
            <a:endParaRPr lang="en-US"/>
          </a:p>
        </p:txBody>
      </p:sp>
    </p:spTree>
    <p:extLst>
      <p:ext uri="{BB962C8B-B14F-4D97-AF65-F5344CB8AC3E}">
        <p14:creationId xmlns:p14="http://schemas.microsoft.com/office/powerpoint/2010/main" val="33319271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Cocina</a:t>
            </a:r>
            <a:r>
              <a:rPr lang="en-US" dirty="0" smtClean="0"/>
              <a:t> by the Numbers</a:t>
            </a:r>
            <a:endParaRPr lang="en-US" dirty="0"/>
          </a:p>
        </p:txBody>
      </p:sp>
      <p:sp>
        <p:nvSpPr>
          <p:cNvPr id="3" name="Content Placeholder 2"/>
          <p:cNvSpPr>
            <a:spLocks noGrp="1"/>
          </p:cNvSpPr>
          <p:nvPr>
            <p:ph idx="1"/>
          </p:nvPr>
        </p:nvSpPr>
        <p:spPr>
          <a:xfrm>
            <a:off x="457200" y="1611540"/>
            <a:ext cx="8229600" cy="4525963"/>
          </a:xfrm>
        </p:spPr>
        <p:txBody>
          <a:bodyPr>
            <a:normAutofit fontScale="92500"/>
          </a:bodyPr>
          <a:lstStyle/>
          <a:p>
            <a:r>
              <a:rPr lang="en-US" sz="2400" dirty="0"/>
              <a:t>At any time, La </a:t>
            </a:r>
            <a:r>
              <a:rPr lang="en-US" sz="2400" dirty="0" err="1"/>
              <a:t>Cocina’s</a:t>
            </a:r>
            <a:r>
              <a:rPr lang="en-US" sz="2400" dirty="0"/>
              <a:t> incubator is home to between 30</a:t>
            </a:r>
            <a:r>
              <a:rPr lang="en-US" sz="2400" i="1" dirty="0"/>
              <a:t> </a:t>
            </a:r>
            <a:r>
              <a:rPr lang="en-US" sz="2400" dirty="0"/>
              <a:t>and 40</a:t>
            </a:r>
            <a:r>
              <a:rPr lang="en-US" sz="2400" i="1" dirty="0"/>
              <a:t> </a:t>
            </a:r>
            <a:r>
              <a:rPr lang="en-US" sz="2400" dirty="0"/>
              <a:t>up-and-coming businesses.  In </a:t>
            </a:r>
            <a:r>
              <a:rPr lang="en-US" sz="2400" dirty="0" smtClean="0"/>
              <a:t>2017, </a:t>
            </a:r>
            <a:r>
              <a:rPr lang="en-US" sz="2400" dirty="0"/>
              <a:t>91% of the businesses were </a:t>
            </a:r>
            <a:r>
              <a:rPr lang="en-US" sz="2400" dirty="0" smtClean="0"/>
              <a:t>women-owned, </a:t>
            </a:r>
            <a:r>
              <a:rPr lang="en-US" sz="2400" dirty="0"/>
              <a:t>over 80% by people of </a:t>
            </a:r>
            <a:r>
              <a:rPr lang="en-US" sz="2400" dirty="0" smtClean="0"/>
              <a:t>color, and 67% immigrants</a:t>
            </a:r>
          </a:p>
          <a:p>
            <a:r>
              <a:rPr lang="en-US" sz="2400" dirty="0"/>
              <a:t>As of the end of 2017, close to 100 businesses have been through La </a:t>
            </a:r>
            <a:r>
              <a:rPr lang="en-US" sz="2400" dirty="0" err="1" smtClean="0"/>
              <a:t>Cocina</a:t>
            </a:r>
            <a:r>
              <a:rPr lang="en-US" sz="2400" dirty="0"/>
              <a:t> </a:t>
            </a:r>
            <a:r>
              <a:rPr lang="en-US" sz="2400" dirty="0" smtClean="0"/>
              <a:t>and </a:t>
            </a:r>
            <a:r>
              <a:rPr lang="en-US" sz="2400" dirty="0"/>
              <a:t>there are now 26 brick and mortar </a:t>
            </a:r>
            <a:r>
              <a:rPr lang="en-US" sz="2400" dirty="0" smtClean="0"/>
              <a:t>restaurants</a:t>
            </a:r>
          </a:p>
          <a:p>
            <a:r>
              <a:rPr lang="en-US" sz="2400" dirty="0"/>
              <a:t>S</a:t>
            </a:r>
            <a:r>
              <a:rPr lang="en-US" sz="2400" dirty="0" smtClean="0"/>
              <a:t>ales </a:t>
            </a:r>
            <a:r>
              <a:rPr lang="en-US" sz="2400" dirty="0"/>
              <a:t>for La </a:t>
            </a:r>
            <a:r>
              <a:rPr lang="en-US" sz="2400" dirty="0" err="1"/>
              <a:t>Cocina</a:t>
            </a:r>
            <a:r>
              <a:rPr lang="en-US" sz="2400" dirty="0"/>
              <a:t> </a:t>
            </a:r>
            <a:r>
              <a:rPr lang="en-US" sz="2400" dirty="0" smtClean="0"/>
              <a:t>businesses </a:t>
            </a:r>
            <a:r>
              <a:rPr lang="en-US" sz="2400" dirty="0"/>
              <a:t>in 2017 totaled approximately $13 million, </a:t>
            </a:r>
            <a:r>
              <a:rPr lang="en-US" sz="2400" dirty="0" smtClean="0"/>
              <a:t>with 95 jobs </a:t>
            </a:r>
            <a:r>
              <a:rPr lang="en-US" sz="2400" dirty="0"/>
              <a:t>created, and total wages paid by these businesses </a:t>
            </a:r>
            <a:r>
              <a:rPr lang="en-US" sz="2400" dirty="0" smtClean="0"/>
              <a:t>approaching </a:t>
            </a:r>
            <a:r>
              <a:rPr lang="en-US" sz="2400" dirty="0"/>
              <a:t>$</a:t>
            </a:r>
            <a:r>
              <a:rPr lang="en-US" sz="2400" dirty="0" smtClean="0"/>
              <a:t>600,000</a:t>
            </a:r>
          </a:p>
          <a:p>
            <a:r>
              <a:rPr lang="en-US" sz="2400" dirty="0"/>
              <a:t>During the same period, La </a:t>
            </a:r>
            <a:r>
              <a:rPr lang="en-US" sz="2400" dirty="0" err="1"/>
              <a:t>Cocina</a:t>
            </a:r>
            <a:r>
              <a:rPr lang="en-US" sz="2400" dirty="0"/>
              <a:t> brokered over $552,500 worth of catering opportunities for 33 </a:t>
            </a:r>
            <a:r>
              <a:rPr lang="en-US" sz="2400" dirty="0" smtClean="0"/>
              <a:t>businesses </a:t>
            </a:r>
            <a:r>
              <a:rPr lang="en-US" sz="2400" dirty="0"/>
              <a:t>and provided 43 entrepreneurs </a:t>
            </a:r>
            <a:r>
              <a:rPr lang="en-US" sz="2400" dirty="0" smtClean="0"/>
              <a:t>with almost 1,900 </a:t>
            </a:r>
            <a:r>
              <a:rPr lang="en-US" sz="2400" dirty="0"/>
              <a:t>hours of technical assistance, valued at close to $</a:t>
            </a:r>
            <a:r>
              <a:rPr lang="en-US" sz="2400" dirty="0" smtClean="0"/>
              <a:t>183,700</a:t>
            </a:r>
            <a:endParaRPr lang="en-US" sz="2400" dirty="0"/>
          </a:p>
          <a:p>
            <a:endParaRPr lang="en-US" sz="2400" dirty="0"/>
          </a:p>
        </p:txBody>
      </p:sp>
      <p:sp>
        <p:nvSpPr>
          <p:cNvPr id="4" name="Slide Number Placeholder 3"/>
          <p:cNvSpPr>
            <a:spLocks noGrp="1"/>
          </p:cNvSpPr>
          <p:nvPr>
            <p:ph type="sldNum" sz="quarter" idx="12"/>
          </p:nvPr>
        </p:nvSpPr>
        <p:spPr>
          <a:xfrm>
            <a:off x="6553200" y="6379030"/>
            <a:ext cx="2133600" cy="365125"/>
          </a:xfrm>
        </p:spPr>
        <p:txBody>
          <a:bodyPr/>
          <a:lstStyle/>
          <a:p>
            <a:fld id="{7149D146-25A5-A94E-BB5C-0D141D40BDB5}" type="slidenum">
              <a:rPr lang="en-US" smtClean="0"/>
              <a:t>18</a:t>
            </a:fld>
            <a:endParaRPr lang="en-US"/>
          </a:p>
        </p:txBody>
      </p:sp>
    </p:spTree>
    <p:extLst>
      <p:ext uri="{BB962C8B-B14F-4D97-AF65-F5344CB8AC3E}">
        <p14:creationId xmlns:p14="http://schemas.microsoft.com/office/powerpoint/2010/main" val="24736137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smtClean="0"/>
              <a:t>Example 2-Purpose Built Communities (PBC): the Revitalization of the East Lake Neighborhood in Atlanta</a:t>
            </a:r>
            <a:endParaRPr lang="en-US" sz="2700" i="1" dirty="0"/>
          </a:p>
        </p:txBody>
      </p:sp>
      <p:sp>
        <p:nvSpPr>
          <p:cNvPr id="3" name="Content Placeholder 2"/>
          <p:cNvSpPr>
            <a:spLocks noGrp="1"/>
          </p:cNvSpPr>
          <p:nvPr>
            <p:ph idx="1"/>
          </p:nvPr>
        </p:nvSpPr>
        <p:spPr>
          <a:xfrm>
            <a:off x="483494" y="1769075"/>
            <a:ext cx="8229600" cy="4277706"/>
          </a:xfrm>
        </p:spPr>
        <p:txBody>
          <a:bodyPr>
            <a:noAutofit/>
          </a:bodyPr>
          <a:lstStyle/>
          <a:p>
            <a:r>
              <a:rPr lang="en-US" sz="2400" dirty="0" smtClean="0"/>
              <a:t>East Lake declined from being one of Atlanta’s most glamorous neighborhoods in the ‘50s to being one of the city’s most devastated in the ‘80s and </a:t>
            </a:r>
            <a:r>
              <a:rPr lang="fr-FR" sz="2400" dirty="0" smtClean="0"/>
              <a:t>’90s </a:t>
            </a:r>
            <a:r>
              <a:rPr lang="fr-FR" sz="2400" dirty="0" err="1" smtClean="0"/>
              <a:t>with</a:t>
            </a:r>
            <a:r>
              <a:rPr lang="fr-FR" sz="2400" dirty="0" smtClean="0"/>
              <a:t> crime-</a:t>
            </a:r>
            <a:r>
              <a:rPr lang="fr-FR" sz="2400" dirty="0" err="1" smtClean="0"/>
              <a:t>ridden</a:t>
            </a:r>
            <a:r>
              <a:rPr lang="fr-FR" sz="2400" dirty="0" smtClean="0"/>
              <a:t> public </a:t>
            </a:r>
            <a:r>
              <a:rPr lang="fr-FR" sz="2400" dirty="0" err="1" smtClean="0"/>
              <a:t>housing</a:t>
            </a:r>
            <a:r>
              <a:rPr lang="fr-FR" sz="2400" dirty="0" smtClean="0"/>
              <a:t> and a HS graduation rate of 30%.</a:t>
            </a:r>
            <a:r>
              <a:rPr lang="en-US" sz="2400" dirty="0"/>
              <a:t> </a:t>
            </a:r>
            <a:endParaRPr lang="en-US" sz="2400" dirty="0" smtClean="0"/>
          </a:p>
          <a:p>
            <a:r>
              <a:rPr lang="en-US" sz="2400" dirty="0" smtClean="0"/>
              <a:t>Revitalization of East Lake imagined and led by Tom Cousins, an Atlanta developer and philanthropist, with funding primarily from the private sector.</a:t>
            </a:r>
          </a:p>
          <a:p>
            <a:r>
              <a:rPr lang="en-US" sz="2400" dirty="0" smtClean="0"/>
              <a:t>Based on research about concentrated poverty and early application of complexity science to </a:t>
            </a:r>
            <a:br>
              <a:rPr lang="en-US" sz="2400" dirty="0" smtClean="0"/>
            </a:br>
            <a:r>
              <a:rPr lang="en-US" sz="2400" dirty="0" smtClean="0"/>
              <a:t>“Comprehensive Community Initiatives (CCIs),” Cousins and his team developed the PBC model and theory of change.</a:t>
            </a:r>
            <a:endParaRPr lang="en-US" sz="2400" dirty="0"/>
          </a:p>
        </p:txBody>
      </p:sp>
      <p:sp>
        <p:nvSpPr>
          <p:cNvPr id="4" name="Slide Number Placeholder 3"/>
          <p:cNvSpPr>
            <a:spLocks noGrp="1"/>
          </p:cNvSpPr>
          <p:nvPr>
            <p:ph type="sldNum" sz="quarter" idx="12"/>
          </p:nvPr>
        </p:nvSpPr>
        <p:spPr/>
        <p:txBody>
          <a:bodyPr/>
          <a:lstStyle/>
          <a:p>
            <a:fld id="{7149D146-25A5-A94E-BB5C-0D141D40BDB5}" type="slidenum">
              <a:rPr lang="en-US" smtClean="0"/>
              <a:t>19</a:t>
            </a:fld>
            <a:endParaRPr lang="en-US"/>
          </a:p>
        </p:txBody>
      </p:sp>
    </p:spTree>
    <p:extLst>
      <p:ext uri="{BB962C8B-B14F-4D97-AF65-F5344CB8AC3E}">
        <p14:creationId xmlns:p14="http://schemas.microsoft.com/office/powerpoint/2010/main" val="35635607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for Discussion</a:t>
            </a:r>
            <a:endParaRPr lang="en-US" dirty="0"/>
          </a:p>
        </p:txBody>
      </p:sp>
      <p:sp>
        <p:nvSpPr>
          <p:cNvPr id="3" name="Content Placeholder 2"/>
          <p:cNvSpPr>
            <a:spLocks noGrp="1"/>
          </p:cNvSpPr>
          <p:nvPr>
            <p:ph idx="1"/>
          </p:nvPr>
        </p:nvSpPr>
        <p:spPr>
          <a:xfrm>
            <a:off x="457200" y="1631172"/>
            <a:ext cx="8229600" cy="4525963"/>
          </a:xfrm>
        </p:spPr>
        <p:txBody>
          <a:bodyPr>
            <a:normAutofit/>
          </a:bodyPr>
          <a:lstStyle/>
          <a:p>
            <a:r>
              <a:rPr lang="en-US" dirty="0" smtClean="0"/>
              <a:t>What is Complexity Science (CS)?</a:t>
            </a:r>
          </a:p>
          <a:p>
            <a:r>
              <a:rPr lang="en-US" dirty="0" smtClean="0"/>
              <a:t>What is Community Development (CD)?</a:t>
            </a:r>
          </a:p>
          <a:p>
            <a:r>
              <a:rPr lang="en-US" dirty="0" smtClean="0"/>
              <a:t>What benefits do Complexity Science frameworks, concepts, approaches and tools bring to the practice of Community Development?</a:t>
            </a:r>
          </a:p>
          <a:p>
            <a:r>
              <a:rPr lang="en-US" dirty="0" smtClean="0"/>
              <a:t>What would working from a CS lens look like</a:t>
            </a:r>
            <a:r>
              <a:rPr lang="en-US" dirty="0"/>
              <a:t>?</a:t>
            </a:r>
            <a:endParaRPr lang="en-US" dirty="0" smtClean="0"/>
          </a:p>
          <a:p>
            <a:r>
              <a:rPr lang="en-US" dirty="0" smtClean="0"/>
              <a:t>How and where do we begin? </a:t>
            </a: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2</a:t>
            </a:fld>
            <a:endParaRPr lang="en-US" dirty="0"/>
          </a:p>
        </p:txBody>
      </p:sp>
    </p:spTree>
    <p:extLst>
      <p:ext uri="{BB962C8B-B14F-4D97-AF65-F5344CB8AC3E}">
        <p14:creationId xmlns:p14="http://schemas.microsoft.com/office/powerpoint/2010/main" val="22628292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Built Communities (PBC) Model and Theory of Change</a:t>
            </a:r>
            <a:endParaRPr lang="en-US" dirty="0"/>
          </a:p>
        </p:txBody>
      </p:sp>
      <p:pic>
        <p:nvPicPr>
          <p:cNvPr id="4" name="Content Placeholder 3"/>
          <p:cNvPicPr>
            <a:picLocks noGrp="1"/>
          </p:cNvPicPr>
          <p:nvPr>
            <p:ph idx="1"/>
          </p:nvPr>
        </p:nvPicPr>
        <p:blipFill>
          <a:blip r:embed="rId2"/>
          <a:srcRect l="-56915" r="-56915"/>
          <a:stretch>
            <a:fillRect/>
          </a:stretch>
        </p:blipFill>
        <p:spPr>
          <a:xfrm>
            <a:off x="457200" y="1611540"/>
            <a:ext cx="8229600" cy="4525963"/>
          </a:xfrm>
          <a:prstGeom prst="rect">
            <a:avLst/>
          </a:prstGeom>
        </p:spPr>
      </p:pic>
      <p:sp>
        <p:nvSpPr>
          <p:cNvPr id="3" name="TextBox 2"/>
          <p:cNvSpPr txBox="1"/>
          <p:nvPr/>
        </p:nvSpPr>
        <p:spPr>
          <a:xfrm>
            <a:off x="362869" y="1514027"/>
            <a:ext cx="1602502" cy="5355313"/>
          </a:xfrm>
          <a:prstGeom prst="rect">
            <a:avLst/>
          </a:prstGeom>
          <a:noFill/>
        </p:spPr>
        <p:txBody>
          <a:bodyPr wrap="square" rtlCol="0">
            <a:spAutoFit/>
          </a:bodyPr>
          <a:lstStyle/>
          <a:p>
            <a:r>
              <a:rPr lang="en-US" dirty="0" smtClean="0"/>
              <a:t>Complexity concepts at work: treating communities as CAS, </a:t>
            </a:r>
            <a:r>
              <a:rPr lang="en-US" dirty="0" err="1" smtClean="0"/>
              <a:t>recog-nizing</a:t>
            </a:r>
            <a:r>
              <a:rPr lang="en-US" dirty="0" smtClean="0"/>
              <a:t> feed-back loops,  interaction effects, &amp; tipping points, allowing for learning/adaption/emergence, creation of virtuous cycles, goal of ecosystem change</a:t>
            </a:r>
            <a:endParaRPr lang="en-US" dirty="0"/>
          </a:p>
        </p:txBody>
      </p:sp>
      <p:sp>
        <p:nvSpPr>
          <p:cNvPr id="5" name="TextBox 4"/>
          <p:cNvSpPr txBox="1"/>
          <p:nvPr/>
        </p:nvSpPr>
        <p:spPr>
          <a:xfrm>
            <a:off x="6826463" y="2415468"/>
            <a:ext cx="2533672" cy="2585323"/>
          </a:xfrm>
          <a:prstGeom prst="rect">
            <a:avLst/>
          </a:prstGeom>
          <a:noFill/>
        </p:spPr>
        <p:txBody>
          <a:bodyPr wrap="square" rtlCol="0">
            <a:spAutoFit/>
          </a:bodyPr>
          <a:lstStyle/>
          <a:p>
            <a:r>
              <a:rPr lang="en-US" dirty="0" smtClean="0"/>
              <a:t>Components of the</a:t>
            </a:r>
          </a:p>
          <a:p>
            <a:r>
              <a:rPr lang="en-US" dirty="0" smtClean="0"/>
              <a:t>PBC Model &amp; T of C:</a:t>
            </a:r>
          </a:p>
          <a:p>
            <a:r>
              <a:rPr lang="en-US" dirty="0" smtClean="0"/>
              <a:t>Defined Neighborhood.</a:t>
            </a:r>
          </a:p>
          <a:p>
            <a:r>
              <a:rPr lang="en-US" dirty="0" smtClean="0"/>
              <a:t>Mixed-Income Housing,</a:t>
            </a:r>
          </a:p>
          <a:p>
            <a:r>
              <a:rPr lang="en-US" dirty="0" smtClean="0"/>
              <a:t>Cradle-to-College</a:t>
            </a:r>
          </a:p>
          <a:p>
            <a:r>
              <a:rPr lang="en-US" dirty="0" smtClean="0"/>
              <a:t>Educational Pipeline,</a:t>
            </a:r>
          </a:p>
          <a:p>
            <a:r>
              <a:rPr lang="en-US" dirty="0" smtClean="0"/>
              <a:t>Community Wellness, </a:t>
            </a:r>
          </a:p>
          <a:p>
            <a:r>
              <a:rPr lang="en-US" dirty="0" smtClean="0"/>
              <a:t>Presence of a </a:t>
            </a:r>
          </a:p>
          <a:p>
            <a:r>
              <a:rPr lang="en-US" dirty="0" smtClean="0"/>
              <a:t>“Community QB”</a:t>
            </a:r>
          </a:p>
        </p:txBody>
      </p:sp>
      <p:sp>
        <p:nvSpPr>
          <p:cNvPr id="6" name="Slide Number Placeholder 5"/>
          <p:cNvSpPr>
            <a:spLocks noGrp="1"/>
          </p:cNvSpPr>
          <p:nvPr>
            <p:ph type="sldNum" sz="quarter" idx="12"/>
          </p:nvPr>
        </p:nvSpPr>
        <p:spPr/>
        <p:txBody>
          <a:bodyPr/>
          <a:lstStyle/>
          <a:p>
            <a:fld id="{7149D146-25A5-A94E-BB5C-0D141D40BDB5}" type="slidenum">
              <a:rPr lang="en-US" smtClean="0"/>
              <a:t>20</a:t>
            </a:fld>
            <a:endParaRPr lang="en-US"/>
          </a:p>
        </p:txBody>
      </p:sp>
    </p:spTree>
    <p:extLst>
      <p:ext uri="{BB962C8B-B14F-4D97-AF65-F5344CB8AC3E}">
        <p14:creationId xmlns:p14="http://schemas.microsoft.com/office/powerpoint/2010/main" val="6164328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East Lake – Transformation by the Numbers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A few metrics demonstrate the dramatic changes that have occurred in </a:t>
            </a:r>
            <a:r>
              <a:rPr lang="en-US" dirty="0" smtClean="0"/>
              <a:t>the East Lake </a:t>
            </a:r>
            <a:r>
              <a:rPr lang="en-US" dirty="0"/>
              <a:t>neighborhood</a:t>
            </a:r>
            <a:r>
              <a:rPr lang="en-US" dirty="0" smtClean="0"/>
              <a:t>:</a:t>
            </a:r>
            <a:r>
              <a:rPr lang="en-US" dirty="0"/>
              <a:t> </a:t>
            </a:r>
          </a:p>
          <a:p>
            <a:pPr lvl="0"/>
            <a:r>
              <a:rPr lang="en-US" dirty="0"/>
              <a:t>Total crime has been reduced over a 20-year period by 76% and violent crime by 97%;</a:t>
            </a:r>
          </a:p>
          <a:p>
            <a:pPr lvl="0"/>
            <a:r>
              <a:rPr lang="en-US" dirty="0"/>
              <a:t>The elementary school has gone from being the lowest-performing school in the Atlanta Public School System to being consistently ranked among the top ten schools in the system while still serving predominantly low-income students;</a:t>
            </a:r>
            <a:r>
              <a:rPr lang="en-US" i="1" dirty="0"/>
              <a:t>  </a:t>
            </a:r>
            <a:endParaRPr lang="en-US" dirty="0"/>
          </a:p>
          <a:p>
            <a:pPr lvl="0"/>
            <a:r>
              <a:rPr lang="en-US" dirty="0"/>
              <a:t>In the Villages of East Lake median household incomes have increased significantly; in 1995, the average annual income in East Lake was $4,500, while the median household income for a working family receiving a housing subsidy today is over $23,000; </a:t>
            </a:r>
          </a:p>
          <a:p>
            <a:pPr lvl="0"/>
            <a:r>
              <a:rPr lang="en-US" dirty="0"/>
              <a:t>In line with the goal of preserving East Lake as a mixed-income neighborhood, household incomes in The Villages today range from less than $10,000 to more than $100,000 a year. </a:t>
            </a:r>
            <a:endParaRPr lang="en-US" dirty="0" smtClean="0"/>
          </a:p>
          <a:p>
            <a:pPr marL="0" lvl="0" indent="0">
              <a:buNone/>
            </a:pPr>
            <a:r>
              <a:rPr lang="en-US" i="1" dirty="0" smtClean="0"/>
              <a:t>(PBC currently has 18 active sites in 17 cities, with more in the pipeline)</a:t>
            </a:r>
            <a:endParaRPr lang="en-US" i="1" dirty="0"/>
          </a:p>
          <a:p>
            <a:pPr marL="0" indent="0">
              <a:buNone/>
            </a:pPr>
            <a:endParaRPr lang="en-US" i="1" dirty="0"/>
          </a:p>
        </p:txBody>
      </p:sp>
      <p:sp>
        <p:nvSpPr>
          <p:cNvPr id="4" name="Slide Number Placeholder 3"/>
          <p:cNvSpPr>
            <a:spLocks noGrp="1"/>
          </p:cNvSpPr>
          <p:nvPr>
            <p:ph type="sldNum" sz="quarter" idx="12"/>
          </p:nvPr>
        </p:nvSpPr>
        <p:spPr/>
        <p:txBody>
          <a:bodyPr/>
          <a:lstStyle/>
          <a:p>
            <a:fld id="{7149D146-25A5-A94E-BB5C-0D141D40BDB5}" type="slidenum">
              <a:rPr lang="en-US" smtClean="0"/>
              <a:t>21</a:t>
            </a:fld>
            <a:endParaRPr lang="en-US"/>
          </a:p>
        </p:txBody>
      </p:sp>
    </p:spTree>
    <p:extLst>
      <p:ext uri="{BB962C8B-B14F-4D97-AF65-F5344CB8AC3E}">
        <p14:creationId xmlns:p14="http://schemas.microsoft.com/office/powerpoint/2010/main" val="41369473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smtClean="0"/>
              <a:t>Example 3 –Cities for Financial Empowerment Fund/National Financial Empowerment Center (FEC) Initiative</a:t>
            </a:r>
            <a:endParaRPr lang="en-US" sz="3200" i="1" dirty="0"/>
          </a:p>
        </p:txBody>
      </p:sp>
      <p:sp>
        <p:nvSpPr>
          <p:cNvPr id="3" name="Content Placeholder 2"/>
          <p:cNvSpPr>
            <a:spLocks noGrp="1"/>
          </p:cNvSpPr>
          <p:nvPr>
            <p:ph idx="1"/>
          </p:nvPr>
        </p:nvSpPr>
        <p:spPr>
          <a:xfrm>
            <a:off x="449475" y="1781644"/>
            <a:ext cx="8229600" cy="4525963"/>
          </a:xfrm>
        </p:spPr>
        <p:txBody>
          <a:bodyPr>
            <a:normAutofit fontScale="70000" lnSpcReduction="20000"/>
          </a:bodyPr>
          <a:lstStyle/>
          <a:p>
            <a:r>
              <a:rPr lang="en-US" sz="3600" dirty="0" smtClean="0"/>
              <a:t>Theory of Change: embedding one-on-one financial counseling/education into city services and programs will increase the efficacy of municipal programs by improving the financial stability of low- and moderate-income households.</a:t>
            </a:r>
          </a:p>
          <a:p>
            <a:r>
              <a:rPr lang="en-US" sz="3600" dirty="0" smtClean="0"/>
              <a:t>Program first pioneered in the Bloomberg administration in New York City with creation of FECs in a number of NYC neighborhoods ; piloted in Denver, Lansing, Nashville, Philadelphia and San Antonio; now launching in 12 additional cities.</a:t>
            </a:r>
          </a:p>
          <a:p>
            <a:r>
              <a:rPr lang="en-US" sz="3600" dirty="0" smtClean="0"/>
              <a:t>Application of complexity principles: interaction effects (“</a:t>
            </a:r>
            <a:r>
              <a:rPr lang="en-US" sz="3600" dirty="0" err="1" smtClean="0"/>
              <a:t>Supervitamin</a:t>
            </a:r>
            <a:r>
              <a:rPr lang="en-US" sz="3600" dirty="0" smtClean="0"/>
              <a:t> Effect”), ecosystem change, creation of virtuous cycles – for cities and their clients.</a:t>
            </a:r>
          </a:p>
          <a:p>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22</a:t>
            </a:fld>
            <a:endParaRPr lang="en-US"/>
          </a:p>
        </p:txBody>
      </p:sp>
    </p:spTree>
    <p:extLst>
      <p:ext uri="{BB962C8B-B14F-4D97-AF65-F5344CB8AC3E}">
        <p14:creationId xmlns:p14="http://schemas.microsoft.com/office/powerpoint/2010/main" val="37298338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i="1" dirty="0" smtClean="0"/>
              <a:t>Ecosystem for the Financial Empowerment Center Initiative </a:t>
            </a:r>
            <a:br>
              <a:rPr lang="en-US" sz="2800" i="1" dirty="0" smtClean="0"/>
            </a:br>
            <a:endParaRPr lang="en-US" sz="2700" i="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60897" r="-60897"/>
          <a:stretch>
            <a:fillRect/>
          </a:stretch>
        </p:blipFill>
        <p:spPr bwMode="auto">
          <a:xfrm>
            <a:off x="457200" y="1611540"/>
            <a:ext cx="8229600" cy="4525963"/>
          </a:xfrm>
          <a:prstGeom prst="rect">
            <a:avLst/>
          </a:prstGeom>
          <a:noFill/>
          <a:ln>
            <a:noFill/>
          </a:ln>
        </p:spPr>
      </p:pic>
      <p:sp>
        <p:nvSpPr>
          <p:cNvPr id="5" name="TextBox 4"/>
          <p:cNvSpPr txBox="1"/>
          <p:nvPr/>
        </p:nvSpPr>
        <p:spPr>
          <a:xfrm>
            <a:off x="457200" y="1188765"/>
            <a:ext cx="1372095" cy="5355313"/>
          </a:xfrm>
          <a:prstGeom prst="rect">
            <a:avLst/>
          </a:prstGeom>
          <a:noFill/>
        </p:spPr>
        <p:txBody>
          <a:bodyPr wrap="square" rtlCol="0">
            <a:spAutoFit/>
          </a:bodyPr>
          <a:lstStyle/>
          <a:p>
            <a:r>
              <a:rPr lang="en-US" dirty="0" smtClean="0"/>
              <a:t>The Ecosystem -</a:t>
            </a:r>
          </a:p>
          <a:p>
            <a:r>
              <a:rPr lang="en-US" dirty="0" smtClean="0"/>
              <a:t>CFE Fund, national funders, Affiliates Network, local govt. agencies, local nonprofits incl. social service providers &amp; training orgs, local funders,   counselors and clients. </a:t>
            </a:r>
          </a:p>
        </p:txBody>
      </p:sp>
      <p:sp>
        <p:nvSpPr>
          <p:cNvPr id="3" name="Slide Number Placeholder 2"/>
          <p:cNvSpPr>
            <a:spLocks noGrp="1"/>
          </p:cNvSpPr>
          <p:nvPr>
            <p:ph type="sldNum" sz="quarter" idx="12"/>
          </p:nvPr>
        </p:nvSpPr>
        <p:spPr/>
        <p:txBody>
          <a:bodyPr/>
          <a:lstStyle/>
          <a:p>
            <a:fld id="{7149D146-25A5-A94E-BB5C-0D141D40BDB5}" type="slidenum">
              <a:rPr lang="en-US" smtClean="0"/>
              <a:t>23</a:t>
            </a:fld>
            <a:endParaRPr lang="en-US"/>
          </a:p>
        </p:txBody>
      </p:sp>
    </p:spTree>
    <p:extLst>
      <p:ext uri="{BB962C8B-B14F-4D97-AF65-F5344CB8AC3E}">
        <p14:creationId xmlns:p14="http://schemas.microsoft.com/office/powerpoint/2010/main" val="5452395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Integration in Different City Programs</a:t>
            </a:r>
            <a:endParaRPr lang="en-US" dirty="0"/>
          </a:p>
        </p:txBody>
      </p:sp>
      <p:sp>
        <p:nvSpPr>
          <p:cNvPr id="3" name="Content Placeholder 2"/>
          <p:cNvSpPr>
            <a:spLocks noGrp="1"/>
          </p:cNvSpPr>
          <p:nvPr>
            <p:ph idx="1"/>
          </p:nvPr>
        </p:nvSpPr>
        <p:spPr/>
        <p:txBody>
          <a:bodyPr>
            <a:normAutofit lnSpcReduction="10000"/>
          </a:bodyPr>
          <a:lstStyle/>
          <a:p>
            <a:pPr lvl="0"/>
            <a:r>
              <a:rPr lang="en-US" dirty="0"/>
              <a:t>First-time Homebuyers </a:t>
            </a:r>
            <a:r>
              <a:rPr lang="en-US" dirty="0" smtClean="0"/>
              <a:t>Program</a:t>
            </a:r>
          </a:p>
          <a:p>
            <a:pPr lvl="0"/>
            <a:r>
              <a:rPr lang="en-US" dirty="0" smtClean="0"/>
              <a:t>Financial </a:t>
            </a:r>
            <a:r>
              <a:rPr lang="en-US" dirty="0"/>
              <a:t>Counseling for City </a:t>
            </a:r>
            <a:r>
              <a:rPr lang="en-US" dirty="0" smtClean="0"/>
              <a:t>Employees</a:t>
            </a:r>
          </a:p>
          <a:p>
            <a:pPr lvl="0"/>
            <a:r>
              <a:rPr lang="en-US" dirty="0" smtClean="0"/>
              <a:t>Workforce Development</a:t>
            </a:r>
          </a:p>
          <a:p>
            <a:pPr lvl="0"/>
            <a:r>
              <a:rPr lang="en-US" dirty="0" smtClean="0"/>
              <a:t>Small </a:t>
            </a:r>
            <a:r>
              <a:rPr lang="en-US" dirty="0"/>
              <a:t>Business </a:t>
            </a:r>
            <a:r>
              <a:rPr lang="en-US" dirty="0" smtClean="0"/>
              <a:t>Incubator</a:t>
            </a:r>
            <a:endParaRPr lang="en-US" dirty="0"/>
          </a:p>
          <a:p>
            <a:pPr lvl="0"/>
            <a:r>
              <a:rPr lang="en-US" dirty="0"/>
              <a:t>Parolee </a:t>
            </a:r>
            <a:r>
              <a:rPr lang="en-US" dirty="0" smtClean="0"/>
              <a:t>Housing</a:t>
            </a:r>
          </a:p>
          <a:p>
            <a:pPr lvl="0"/>
            <a:r>
              <a:rPr lang="en-US" dirty="0" smtClean="0"/>
              <a:t>Utility </a:t>
            </a:r>
            <a:r>
              <a:rPr lang="en-US" dirty="0"/>
              <a:t>Services </a:t>
            </a:r>
          </a:p>
          <a:p>
            <a:pPr lvl="0"/>
            <a:r>
              <a:rPr lang="en-US" dirty="0"/>
              <a:t>Libraries </a:t>
            </a:r>
          </a:p>
          <a:p>
            <a:pPr lvl="0"/>
            <a:r>
              <a:rPr lang="en-US" dirty="0"/>
              <a:t>Legal Services</a:t>
            </a:r>
          </a:p>
          <a:p>
            <a:pPr lvl="0"/>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24</a:t>
            </a:fld>
            <a:endParaRPr lang="en-US"/>
          </a:p>
        </p:txBody>
      </p:sp>
    </p:spTree>
    <p:extLst>
      <p:ext uri="{BB962C8B-B14F-4D97-AF65-F5344CB8AC3E}">
        <p14:creationId xmlns:p14="http://schemas.microsoft.com/office/powerpoint/2010/main" val="19450568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CFE Financial Empowerment Initiative by the Numbers in a 3-Year Pilot in 5 Cities: </a:t>
            </a:r>
            <a:r>
              <a:rPr lang="en-US" sz="3200" dirty="0"/>
              <a:t>Denver, Lansing, Nashville, Philadelphia and San Antonio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250" b="1250"/>
          <a:stretch>
            <a:fillRect/>
          </a:stretch>
        </p:blipFill>
        <p:spPr bwMode="auto">
          <a:xfrm>
            <a:off x="457200" y="1957348"/>
            <a:ext cx="8229600" cy="4180466"/>
          </a:xfrm>
          <a:prstGeom prst="rect">
            <a:avLst/>
          </a:prstGeom>
          <a:noFill/>
          <a:ln>
            <a:noFill/>
          </a:ln>
        </p:spPr>
      </p:pic>
      <p:sp>
        <p:nvSpPr>
          <p:cNvPr id="3" name="Slide Number Placeholder 2"/>
          <p:cNvSpPr>
            <a:spLocks noGrp="1"/>
          </p:cNvSpPr>
          <p:nvPr>
            <p:ph type="sldNum" sz="quarter" idx="12"/>
          </p:nvPr>
        </p:nvSpPr>
        <p:spPr/>
        <p:txBody>
          <a:bodyPr/>
          <a:lstStyle/>
          <a:p>
            <a:fld id="{7149D146-25A5-A94E-BB5C-0D141D40BDB5}" type="slidenum">
              <a:rPr lang="en-US" smtClean="0"/>
              <a:t>25</a:t>
            </a:fld>
            <a:endParaRPr lang="en-US"/>
          </a:p>
        </p:txBody>
      </p:sp>
    </p:spTree>
    <p:extLst>
      <p:ext uri="{BB962C8B-B14F-4D97-AF65-F5344CB8AC3E}">
        <p14:creationId xmlns:p14="http://schemas.microsoft.com/office/powerpoint/2010/main" val="31465189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336"/>
            <a:ext cx="8229600" cy="1143000"/>
          </a:xfrm>
        </p:spPr>
        <p:txBody>
          <a:bodyPr>
            <a:normAutofit fontScale="90000"/>
          </a:bodyPr>
          <a:lstStyle/>
          <a:p>
            <a:r>
              <a:rPr lang="en-US" sz="3200" dirty="0" smtClean="0"/>
              <a:t>The Family Independence Initiative: Putting Families in the Driver’s Seat on the Road Out of Poverty</a:t>
            </a:r>
            <a:endParaRPr lang="en-US" sz="3200" dirty="0"/>
          </a:p>
        </p:txBody>
      </p:sp>
      <p:sp>
        <p:nvSpPr>
          <p:cNvPr id="3" name="Content Placeholder 2"/>
          <p:cNvSpPr>
            <a:spLocks noGrp="1"/>
          </p:cNvSpPr>
          <p:nvPr>
            <p:ph idx="1"/>
          </p:nvPr>
        </p:nvSpPr>
        <p:spPr/>
        <p:txBody>
          <a:bodyPr/>
          <a:lstStyle/>
          <a:p>
            <a:r>
              <a:rPr lang="en-US" dirty="0" smtClean="0"/>
              <a:t>Principles of FII: any initiative must focus on people’s strengths, not their deficits; it takes a group – not a program – to move a person or  family out of poverty; history and traditions give us many of the solutions we need; top-down solutions have never been true instruments of change; self-defined plans can grow organically and scale quickly; mutuality and community are the vital ingredients.</a:t>
            </a: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26</a:t>
            </a:fld>
            <a:endParaRPr lang="en-US"/>
          </a:p>
        </p:txBody>
      </p:sp>
    </p:spTree>
    <p:extLst>
      <p:ext uri="{BB962C8B-B14F-4D97-AF65-F5344CB8AC3E}">
        <p14:creationId xmlns:p14="http://schemas.microsoft.com/office/powerpoint/2010/main" val="19699848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Family Independence Initiative: Putting Families in the Driver’s Seat on the Road Out of Poverty</a:t>
            </a:r>
            <a:endParaRPr lang="en-US" sz="3200" dirty="0"/>
          </a:p>
        </p:txBody>
      </p:sp>
      <p:sp>
        <p:nvSpPr>
          <p:cNvPr id="3" name="Content Placeholder 2"/>
          <p:cNvSpPr>
            <a:spLocks noGrp="1"/>
          </p:cNvSpPr>
          <p:nvPr>
            <p:ph idx="1"/>
          </p:nvPr>
        </p:nvSpPr>
        <p:spPr/>
        <p:txBody>
          <a:bodyPr>
            <a:normAutofit fontScale="92500"/>
          </a:bodyPr>
          <a:lstStyle/>
          <a:p>
            <a:r>
              <a:rPr lang="en-US" dirty="0" smtClean="0"/>
              <a:t>How the “</a:t>
            </a:r>
            <a:r>
              <a:rPr lang="en-US" dirty="0" err="1" smtClean="0"/>
              <a:t>Unprogram</a:t>
            </a:r>
            <a:r>
              <a:rPr lang="en-US" dirty="0" smtClean="0"/>
              <a:t>” works: families wishing to participate in FII are asked to organize friends/colleagues/community members into a group of 5 for more families work with; groups cannot be primarily immediate family members.</a:t>
            </a:r>
          </a:p>
          <a:p>
            <a:r>
              <a:rPr lang="en-US" dirty="0" smtClean="0"/>
              <a:t>Families complete a nomination form with basic family information </a:t>
            </a:r>
            <a:r>
              <a:rPr lang="en-US" b="1" dirty="0" smtClean="0"/>
              <a:t>and </a:t>
            </a:r>
            <a:r>
              <a:rPr lang="en-US" dirty="0" smtClean="0"/>
              <a:t>aspirations and goals.</a:t>
            </a:r>
          </a:p>
          <a:p>
            <a:r>
              <a:rPr lang="en-US" dirty="0" smtClean="0"/>
              <a:t>Families gather for two pre-enrollment meetings at which </a:t>
            </a:r>
            <a:r>
              <a:rPr lang="en-US" b="1" dirty="0" smtClean="0"/>
              <a:t>all </a:t>
            </a:r>
            <a:r>
              <a:rPr lang="en-US" dirty="0" smtClean="0"/>
              <a:t>groups members must be present</a:t>
            </a:r>
          </a:p>
          <a:p>
            <a:pPr marL="0" indent="0">
              <a:buNone/>
            </a:pPr>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27</a:t>
            </a:fld>
            <a:endParaRPr lang="en-US"/>
          </a:p>
        </p:txBody>
      </p:sp>
    </p:spTree>
    <p:extLst>
      <p:ext uri="{BB962C8B-B14F-4D97-AF65-F5344CB8AC3E}">
        <p14:creationId xmlns:p14="http://schemas.microsoft.com/office/powerpoint/2010/main" val="22597016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Family Independence Initiative: Putting Families in the Driver’s Seat on the Road Out of Poverty</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If group members decide to move ahead, they complete a profile, create first journal entries with staff, and begin monthly group meetings, journal entries and audits with staff</a:t>
            </a:r>
          </a:p>
          <a:p>
            <a:r>
              <a:rPr lang="en-US" dirty="0" smtClean="0"/>
              <a:t>Families commit to submit online monthly journal entries, facilitate cohort meetings, and meet for quarterly audits with staff</a:t>
            </a:r>
          </a:p>
          <a:p>
            <a:r>
              <a:rPr lang="en-US" dirty="0" smtClean="0"/>
              <a:t>Participating families are able to access a pool of funds and other opportunities through the Resource Hub; examples of resources are laptop and software to complete the online journals, compensation for time invested and data provided, matched savings, funds to enable families to provide recreational and educational experiences for their children, scholarships and fellowships, etc.</a:t>
            </a:r>
          </a:p>
          <a:p>
            <a:r>
              <a:rPr lang="en-US" dirty="0" smtClean="0"/>
              <a:t>FII staff are called “</a:t>
            </a:r>
            <a:r>
              <a:rPr lang="en-US" dirty="0" err="1" smtClean="0"/>
              <a:t>liaisons;”they</a:t>
            </a:r>
            <a:r>
              <a:rPr lang="en-US" dirty="0" smtClean="0"/>
              <a:t> are not social workers or program officers; their role is to listen and ask questions, not to give advice or even suggest actions. (Staff who have done so have been fired.)</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28</a:t>
            </a:fld>
            <a:endParaRPr lang="en-US"/>
          </a:p>
        </p:txBody>
      </p:sp>
    </p:spTree>
    <p:extLst>
      <p:ext uri="{BB962C8B-B14F-4D97-AF65-F5344CB8AC3E}">
        <p14:creationId xmlns:p14="http://schemas.microsoft.com/office/powerpoint/2010/main" val="29361165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Complexity </a:t>
            </a:r>
            <a:r>
              <a:rPr lang="en-US" sz="3200" dirty="0"/>
              <a:t>concepts and approaches at work in </a:t>
            </a:r>
            <a:r>
              <a:rPr lang="en-US" sz="3200" dirty="0" smtClean="0"/>
              <a:t>FII</a:t>
            </a:r>
            <a:r>
              <a:rPr lang="en-US" sz="3200" dirty="0"/>
              <a:t/>
            </a:r>
            <a:br>
              <a:rPr lang="en-US" sz="3200" dirty="0"/>
            </a:br>
            <a:endParaRPr lang="en-US" sz="3200" dirty="0"/>
          </a:p>
        </p:txBody>
      </p:sp>
      <p:sp>
        <p:nvSpPr>
          <p:cNvPr id="3" name="Content Placeholder 2"/>
          <p:cNvSpPr>
            <a:spLocks noGrp="1"/>
          </p:cNvSpPr>
          <p:nvPr>
            <p:ph idx="1"/>
          </p:nvPr>
        </p:nvSpPr>
        <p:spPr>
          <a:xfrm>
            <a:off x="457200" y="1634220"/>
            <a:ext cx="8229600" cy="4525963"/>
          </a:xfrm>
        </p:spPr>
        <p:txBody>
          <a:bodyPr>
            <a:normAutofit/>
          </a:bodyPr>
          <a:lstStyle/>
          <a:p>
            <a:pPr lvl="1"/>
            <a:r>
              <a:rPr lang="en-US" dirty="0" smtClean="0"/>
              <a:t>Working from an ecosystem perspective; helping families develop both “</a:t>
            </a:r>
            <a:r>
              <a:rPr lang="en-US" i="1" dirty="0" smtClean="0"/>
              <a:t>Strong</a:t>
            </a:r>
            <a:r>
              <a:rPr lang="en-US" dirty="0" smtClean="0"/>
              <a:t>” and “</a:t>
            </a:r>
            <a:r>
              <a:rPr lang="en-US" i="1" dirty="0" smtClean="0"/>
              <a:t>Weak</a:t>
            </a:r>
            <a:r>
              <a:rPr lang="en-US" dirty="0" smtClean="0"/>
              <a:t>” Ties</a:t>
            </a:r>
          </a:p>
          <a:p>
            <a:pPr lvl="1"/>
            <a:r>
              <a:rPr lang="en-US" dirty="0" smtClean="0"/>
              <a:t>Encouraging </a:t>
            </a:r>
            <a:r>
              <a:rPr lang="en-US" i="1" dirty="0" smtClean="0"/>
              <a:t>Self-organization </a:t>
            </a:r>
            <a:r>
              <a:rPr lang="en-US" dirty="0" smtClean="0"/>
              <a:t>and </a:t>
            </a:r>
            <a:r>
              <a:rPr lang="en-US" i="1" dirty="0" smtClean="0"/>
              <a:t>Emergence</a:t>
            </a:r>
          </a:p>
          <a:p>
            <a:pPr lvl="1"/>
            <a:r>
              <a:rPr lang="en-US" dirty="0" smtClean="0"/>
              <a:t>Creating </a:t>
            </a:r>
            <a:r>
              <a:rPr lang="en-US" i="1" dirty="0" smtClean="0"/>
              <a:t>Feedback Loops </a:t>
            </a:r>
            <a:r>
              <a:rPr lang="en-US" dirty="0" smtClean="0"/>
              <a:t>through data capture and sharing to promote learning and motivate behavior change </a:t>
            </a:r>
          </a:p>
          <a:p>
            <a:pPr lvl="1"/>
            <a:r>
              <a:rPr lang="en-US" dirty="0" smtClean="0"/>
              <a:t>Recognizing </a:t>
            </a:r>
            <a:r>
              <a:rPr lang="en-US" i="1" dirty="0" smtClean="0"/>
              <a:t>Positive Deviance </a:t>
            </a:r>
            <a:r>
              <a:rPr lang="en-US" dirty="0" smtClean="0"/>
              <a:t>and Encouraging Positive Deviants to model behavior and lead change</a:t>
            </a:r>
          </a:p>
          <a:p>
            <a:pPr lvl="1"/>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29</a:t>
            </a:fld>
            <a:endParaRPr lang="en-US"/>
          </a:p>
        </p:txBody>
      </p:sp>
    </p:spTree>
    <p:extLst>
      <p:ext uri="{BB962C8B-B14F-4D97-AF65-F5344CB8AC3E}">
        <p14:creationId xmlns:p14="http://schemas.microsoft.com/office/powerpoint/2010/main" val="1106833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Complexity Science?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sz="3000" dirty="0" smtClean="0"/>
          </a:p>
          <a:p>
            <a:r>
              <a:rPr lang="en-US" dirty="0"/>
              <a:t>F</a:t>
            </a:r>
            <a:r>
              <a:rPr lang="en-US" dirty="0" smtClean="0"/>
              <a:t>or those of you who don’t think you know, you likely know more than you think you do about Complexity </a:t>
            </a:r>
            <a:r>
              <a:rPr lang="en-US" dirty="0"/>
              <a:t>S</a:t>
            </a:r>
            <a:r>
              <a:rPr lang="en-US" dirty="0" smtClean="0"/>
              <a:t>cience: e.g., have you heard of………</a:t>
            </a:r>
          </a:p>
          <a:p>
            <a:pPr lvl="1"/>
            <a:r>
              <a:rPr lang="en-US" sz="3200" dirty="0" smtClean="0"/>
              <a:t>Six degrees of separation, power laws, network theory, ecosystems, emergence, interaction effects, tipping points, long tails, positive deviance, wisdom of crowds…….………?</a:t>
            </a:r>
          </a:p>
          <a:p>
            <a:pPr lvl="1"/>
            <a:endParaRPr lang="en-US" sz="3200" dirty="0" smtClean="0"/>
          </a:p>
          <a:p>
            <a:pPr marL="457200" lvl="1" indent="0">
              <a:buNone/>
            </a:pPr>
            <a:r>
              <a:rPr lang="en-US" sz="3200" i="1" dirty="0" smtClean="0"/>
              <a:t>Complexity Science is </a:t>
            </a:r>
            <a:r>
              <a:rPr lang="en-US" sz="3200" i="1" dirty="0"/>
              <a:t>n</a:t>
            </a:r>
            <a:r>
              <a:rPr lang="en-US" sz="3200" i="1" dirty="0" smtClean="0"/>
              <a:t>ot a new science but a multi-disciplinary way to look at complex phenomena, systems and problems, borrowing and building on the full array of scientific disciplines (e.g., physics, mathematics ,computational science, chemistry, biology, ecology, anthropology, sociology, psychology, economics, etc.) While the “explicit” study of complexity and complex systems dates at least to the 1970s, the Santa Fe Institute – the first research institute dedicated to the study of complex systems -- was founded in 1984. One of the Institute’s earliest funders was the MacArthur Foundation</a:t>
            </a:r>
            <a:r>
              <a:rPr lang="en-US" i="1" dirty="0" smtClean="0"/>
              <a:t>.</a:t>
            </a:r>
          </a:p>
          <a:p>
            <a:pPr marL="457200" lvl="1" indent="0">
              <a:buNone/>
            </a:pPr>
            <a:endParaRPr lang="en-US" i="1"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3</a:t>
            </a:fld>
            <a:endParaRPr lang="en-US"/>
          </a:p>
        </p:txBody>
      </p:sp>
    </p:spTree>
    <p:extLst>
      <p:ext uri="{BB962C8B-B14F-4D97-AF65-F5344CB8AC3E}">
        <p14:creationId xmlns:p14="http://schemas.microsoft.com/office/powerpoint/2010/main" val="33471922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FII by the Numbers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Over 17 years, FII has expanded to include the following sites: Northern California, Boston &amp; Cambridge,</a:t>
            </a:r>
            <a:r>
              <a:rPr lang="en-US" dirty="0"/>
              <a:t> </a:t>
            </a:r>
            <a:r>
              <a:rPr lang="en-US" dirty="0" smtClean="0"/>
              <a:t>New Orleans, Detroit, Albuquerque and Cincinnati</a:t>
            </a:r>
          </a:p>
          <a:p>
            <a:r>
              <a:rPr lang="en-US" dirty="0" smtClean="0"/>
              <a:t>Since 2001, FII has enrolled close to 2000 families with a total of close to 7000 family members</a:t>
            </a:r>
          </a:p>
          <a:p>
            <a:r>
              <a:rPr lang="en-US" dirty="0" smtClean="0"/>
              <a:t>During the two years of engagement with FII, the typical family reports:</a:t>
            </a:r>
          </a:p>
          <a:p>
            <a:pPr lvl="1"/>
            <a:r>
              <a:rPr lang="en-US" dirty="0" smtClean="0"/>
              <a:t>a 23% increase in monthly income and a 60% decrease in subsidies such as TANF an SNAP;</a:t>
            </a:r>
          </a:p>
          <a:p>
            <a:pPr lvl="1"/>
            <a:r>
              <a:rPr lang="en-US" dirty="0"/>
              <a:t>a</a:t>
            </a:r>
            <a:r>
              <a:rPr lang="en-US" dirty="0" smtClean="0"/>
              <a:t>n increase in their monthly savings account balance from less than $100 to over $1,000</a:t>
            </a:r>
          </a:p>
          <a:p>
            <a:pPr lvl="1"/>
            <a:r>
              <a:rPr lang="en-US" dirty="0" smtClean="0"/>
              <a:t>An 89% increase in monthly business income plus 67% increase of family-owned business activity, for those with business activities or enterprises</a:t>
            </a: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30</a:t>
            </a:fld>
            <a:endParaRPr lang="en-US"/>
          </a:p>
        </p:txBody>
      </p:sp>
    </p:spTree>
    <p:extLst>
      <p:ext uri="{BB962C8B-B14F-4D97-AF65-F5344CB8AC3E}">
        <p14:creationId xmlns:p14="http://schemas.microsoft.com/office/powerpoint/2010/main" val="27877613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89"/>
            <a:ext cx="8229600" cy="1143000"/>
          </a:xfrm>
        </p:spPr>
        <p:txBody>
          <a:bodyPr>
            <a:normAutofit/>
          </a:bodyPr>
          <a:lstStyle/>
          <a:p>
            <a:r>
              <a:rPr lang="en-US" sz="3200" dirty="0" smtClean="0"/>
              <a:t>Emergent Detroit: the Revitalization of Detroit’s Neighborhoods from the Ground Up</a:t>
            </a:r>
            <a:endParaRPr lang="en-US" sz="3200" dirty="0"/>
          </a:p>
        </p:txBody>
      </p:sp>
      <p:sp>
        <p:nvSpPr>
          <p:cNvPr id="3" name="Content Placeholder 2"/>
          <p:cNvSpPr>
            <a:spLocks noGrp="1"/>
          </p:cNvSpPr>
          <p:nvPr>
            <p:ph idx="1"/>
          </p:nvPr>
        </p:nvSpPr>
        <p:spPr>
          <a:xfrm>
            <a:off x="457200" y="1623502"/>
            <a:ext cx="8229600" cy="4525963"/>
          </a:xfrm>
        </p:spPr>
        <p:txBody>
          <a:bodyPr>
            <a:normAutofit fontScale="92500" lnSpcReduction="20000"/>
          </a:bodyPr>
          <a:lstStyle/>
          <a:p>
            <a:r>
              <a:rPr lang="en-US" dirty="0" smtClean="0"/>
              <a:t>Brief history of the rise and decline of the Motor City, including its much reported bankruptcy in July of 2013 and beyond </a:t>
            </a:r>
            <a:endParaRPr lang="en-US" i="1" dirty="0" smtClean="0"/>
          </a:p>
          <a:p>
            <a:r>
              <a:rPr lang="en-US" dirty="0" smtClean="0"/>
              <a:t>A quick view of the attempted </a:t>
            </a:r>
            <a:r>
              <a:rPr lang="en-US" dirty="0"/>
              <a:t>r</a:t>
            </a:r>
            <a:r>
              <a:rPr lang="en-US" dirty="0" smtClean="0"/>
              <a:t>evitalization of the City through top-down redevelopment initiatives especially of the Urban Core: building of the casinos, move of the headquarters of Quicken Loans to downtown Detroit, redevelopment of the city’s riverfront, revival of the Midtown corridor, building of the light rail from Downtown to the edge of Midtown, etc. </a:t>
            </a:r>
          </a:p>
          <a:p>
            <a:endParaRPr lang="en-US" dirty="0"/>
          </a:p>
        </p:txBody>
      </p:sp>
      <p:sp>
        <p:nvSpPr>
          <p:cNvPr id="4" name="Slide Number Placeholder 3"/>
          <p:cNvSpPr>
            <a:spLocks noGrp="1"/>
          </p:cNvSpPr>
          <p:nvPr>
            <p:ph type="sldNum" sz="quarter" idx="12"/>
          </p:nvPr>
        </p:nvSpPr>
        <p:spPr>
          <a:xfrm>
            <a:off x="6553200" y="6379652"/>
            <a:ext cx="2133600" cy="365125"/>
          </a:xfrm>
        </p:spPr>
        <p:txBody>
          <a:bodyPr/>
          <a:lstStyle/>
          <a:p>
            <a:fld id="{7149D146-25A5-A94E-BB5C-0D141D40BDB5}" type="slidenum">
              <a:rPr lang="en-US" smtClean="0"/>
              <a:t>31</a:t>
            </a:fld>
            <a:endParaRPr lang="en-US"/>
          </a:p>
        </p:txBody>
      </p:sp>
    </p:spTree>
    <p:extLst>
      <p:ext uri="{BB962C8B-B14F-4D97-AF65-F5344CB8AC3E}">
        <p14:creationId xmlns:p14="http://schemas.microsoft.com/office/powerpoint/2010/main" val="40071362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Emergent Detroit: the Revitalization of Detroit’s Neighborhoods from the Ground Up</a:t>
            </a:r>
            <a:endParaRPr lang="en-US" sz="3200" dirty="0"/>
          </a:p>
        </p:txBody>
      </p:sp>
      <p:sp>
        <p:nvSpPr>
          <p:cNvPr id="3" name="Content Placeholder 2"/>
          <p:cNvSpPr>
            <a:spLocks noGrp="1"/>
          </p:cNvSpPr>
          <p:nvPr>
            <p:ph idx="1"/>
          </p:nvPr>
        </p:nvSpPr>
        <p:spPr>
          <a:xfrm>
            <a:off x="457200" y="1623191"/>
            <a:ext cx="8229600" cy="4525963"/>
          </a:xfrm>
        </p:spPr>
        <p:txBody>
          <a:bodyPr>
            <a:normAutofit fontScale="47500" lnSpcReduction="20000"/>
          </a:bodyPr>
          <a:lstStyle/>
          <a:p>
            <a:pPr lvl="0"/>
            <a:r>
              <a:rPr lang="en-US" sz="5100" dirty="0"/>
              <a:t>The Alternative (or at least a necessary complement</a:t>
            </a:r>
            <a:r>
              <a:rPr lang="en-US" sz="5100" dirty="0" smtClean="0"/>
              <a:t>)</a:t>
            </a:r>
            <a:r>
              <a:rPr lang="en-US" sz="5100" dirty="0"/>
              <a:t> </a:t>
            </a:r>
            <a:r>
              <a:rPr lang="en-US" sz="5100" dirty="0" smtClean="0"/>
              <a:t>is the revitalization </a:t>
            </a:r>
            <a:r>
              <a:rPr lang="en-US" sz="5100" dirty="0"/>
              <a:t>of the City through the </a:t>
            </a:r>
            <a:r>
              <a:rPr lang="en-US" sz="5100" dirty="0" smtClean="0"/>
              <a:t>redevelopment </a:t>
            </a:r>
            <a:r>
              <a:rPr lang="en-US" sz="5100" dirty="0"/>
              <a:t>of </a:t>
            </a:r>
            <a:r>
              <a:rPr lang="en-US" sz="5100" dirty="0" smtClean="0"/>
              <a:t>Detroit’s </a:t>
            </a:r>
            <a:r>
              <a:rPr lang="en-US" sz="5100" dirty="0"/>
              <a:t>n</a:t>
            </a:r>
            <a:r>
              <a:rPr lang="en-US" sz="5100" dirty="0" smtClean="0"/>
              <a:t>eighborhoods </a:t>
            </a:r>
            <a:r>
              <a:rPr lang="en-US" sz="5100" dirty="0"/>
              <a:t>from the </a:t>
            </a:r>
            <a:r>
              <a:rPr lang="en-US" sz="5100" dirty="0" smtClean="0"/>
              <a:t>ground up, e.g., through:</a:t>
            </a:r>
          </a:p>
          <a:p>
            <a:pPr lvl="0"/>
            <a:endParaRPr lang="en-US" dirty="0"/>
          </a:p>
          <a:p>
            <a:pPr lvl="1"/>
            <a:r>
              <a:rPr lang="en-US" sz="4200" i="1" dirty="0" err="1"/>
              <a:t>Placemaking</a:t>
            </a:r>
            <a:r>
              <a:rPr lang="en-US" sz="4200" i="1" dirty="0"/>
              <a:t> </a:t>
            </a:r>
            <a:r>
              <a:rPr lang="en-US" sz="4200" i="1" dirty="0" smtClean="0"/>
              <a:t>Initiatives</a:t>
            </a:r>
            <a:r>
              <a:rPr lang="en-US" sz="4200" b="1" dirty="0" smtClean="0"/>
              <a:t>: </a:t>
            </a:r>
            <a:r>
              <a:rPr lang="en-US" sz="4200" dirty="0" smtClean="0"/>
              <a:t>a “collaborative process by which …(residents) can shape (their) public realm……With community-based participation at its center, an effective </a:t>
            </a:r>
            <a:r>
              <a:rPr lang="en-US" sz="4200" dirty="0" err="1" smtClean="0"/>
              <a:t>Placemaking</a:t>
            </a:r>
            <a:r>
              <a:rPr lang="en-US" sz="4200" dirty="0" smtClean="0"/>
              <a:t> process capitalizes on a local community’s assets, inspiration, and potential…“it is a strategy for building community capacity through place.”</a:t>
            </a:r>
            <a:endParaRPr lang="en-US" sz="4200" dirty="0"/>
          </a:p>
          <a:p>
            <a:pPr lvl="1"/>
            <a:r>
              <a:rPr lang="en-US" sz="4200" i="1" dirty="0" smtClean="0"/>
              <a:t>Urban Agriculture, </a:t>
            </a:r>
            <a:r>
              <a:rPr lang="en-US" sz="4200" dirty="0" smtClean="0"/>
              <a:t>the development of a local economic sector</a:t>
            </a:r>
            <a:endParaRPr lang="en-US" sz="4200" dirty="0"/>
          </a:p>
          <a:p>
            <a:pPr lvl="1"/>
            <a:r>
              <a:rPr lang="en-US" sz="4200" i="1" dirty="0" smtClean="0"/>
              <a:t>Filling of Critical Gaps in Community Infrastructure</a:t>
            </a:r>
            <a:r>
              <a:rPr lang="en-US" sz="4200" b="1" dirty="0" smtClean="0"/>
              <a:t>: </a:t>
            </a:r>
            <a:r>
              <a:rPr lang="en-US" sz="4200" dirty="0" smtClean="0"/>
              <a:t>Community-owned Internet</a:t>
            </a:r>
          </a:p>
          <a:p>
            <a:pPr lvl="1"/>
            <a:r>
              <a:rPr lang="en-US" sz="4200" i="1" dirty="0"/>
              <a:t>The BECDD (Building the Engine of Community Development in Detroit) Initiative</a:t>
            </a:r>
            <a:r>
              <a:rPr lang="en-US" sz="4200" b="1" dirty="0"/>
              <a:t>:</a:t>
            </a:r>
            <a:r>
              <a:rPr lang="en-US" sz="4200" dirty="0"/>
              <a:t> a “citywide collaborative process to strengthen all of Detroit’s neighborhoods by creating a well-coordinated, effective and equitable framework for community development in the city</a:t>
            </a:r>
          </a:p>
          <a:p>
            <a:pPr lvl="1"/>
            <a:endParaRPr lang="en-US" sz="3200" dirty="0"/>
          </a:p>
          <a:p>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32</a:t>
            </a:fld>
            <a:endParaRPr lang="en-US"/>
          </a:p>
        </p:txBody>
      </p:sp>
    </p:spTree>
    <p:extLst>
      <p:ext uri="{BB962C8B-B14F-4D97-AF65-F5344CB8AC3E}">
        <p14:creationId xmlns:p14="http://schemas.microsoft.com/office/powerpoint/2010/main" val="29333587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Emergent Detroit: Examples of What Complexity Has Wrought in Detroit Neighborhoods</a:t>
            </a:r>
            <a:endParaRPr lang="en-US" sz="3200" dirty="0"/>
          </a:p>
        </p:txBody>
      </p:sp>
      <p:sp>
        <p:nvSpPr>
          <p:cNvPr id="3" name="Content Placeholder 2"/>
          <p:cNvSpPr>
            <a:spLocks noGrp="1"/>
          </p:cNvSpPr>
          <p:nvPr>
            <p:ph idx="1"/>
          </p:nvPr>
        </p:nvSpPr>
        <p:spPr/>
        <p:txBody>
          <a:bodyPr>
            <a:normAutofit fontScale="85000" lnSpcReduction="20000"/>
          </a:bodyPr>
          <a:lstStyle/>
          <a:p>
            <a:r>
              <a:rPr lang="en-US" i="1" dirty="0" err="1" smtClean="0"/>
              <a:t>Placemaking</a:t>
            </a:r>
            <a:r>
              <a:rPr lang="en-US" i="1" dirty="0" smtClean="0"/>
              <a:t>: </a:t>
            </a:r>
            <a:r>
              <a:rPr lang="en-US" i="1" dirty="0" err="1" smtClean="0"/>
              <a:t>ioby</a:t>
            </a:r>
            <a:r>
              <a:rPr lang="en-US" i="1" dirty="0" smtClean="0"/>
              <a:t> </a:t>
            </a:r>
            <a:r>
              <a:rPr lang="en-US" dirty="0" smtClean="0"/>
              <a:t>(since 2014) – 71 projects, with $192,600 raised from over 2,200 donors, mostly individuals living within a 5-mile radius</a:t>
            </a:r>
            <a:endParaRPr lang="en-US" dirty="0"/>
          </a:p>
          <a:p>
            <a:r>
              <a:rPr lang="en-US" i="1" dirty="0" smtClean="0"/>
              <a:t>Detroit Soup </a:t>
            </a:r>
            <a:r>
              <a:rPr lang="en-US" dirty="0" smtClean="0"/>
              <a:t>(as of 2010) – over 151 SOUP dinners with over 15,000 in attendance and $132,000 raised for projects in the arts, education, social justice, housing, small businesses, etc. </a:t>
            </a:r>
          </a:p>
          <a:p>
            <a:r>
              <a:rPr lang="en-US" i="1" dirty="0" smtClean="0"/>
              <a:t>Public Spaces Community Places</a:t>
            </a:r>
            <a:r>
              <a:rPr lang="en-US" dirty="0" smtClean="0"/>
              <a:t>: the State of Michigan’s </a:t>
            </a:r>
            <a:r>
              <a:rPr lang="en-US" dirty="0" err="1" smtClean="0"/>
              <a:t>placemaking</a:t>
            </a:r>
            <a:r>
              <a:rPr lang="en-US" dirty="0" smtClean="0"/>
              <a:t> initiative has provided matched funding of up to $50,000 for projects in a number of Detroit neighborhoods, but the first funds must be </a:t>
            </a:r>
            <a:r>
              <a:rPr lang="en-US" dirty="0" err="1" smtClean="0"/>
              <a:t>crowdfunded</a:t>
            </a:r>
            <a:r>
              <a:rPr lang="en-US" dirty="0" smtClean="0"/>
              <a:t>. </a:t>
            </a: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33</a:t>
            </a:fld>
            <a:endParaRPr lang="en-US" dirty="0"/>
          </a:p>
        </p:txBody>
      </p:sp>
    </p:spTree>
    <p:extLst>
      <p:ext uri="{BB962C8B-B14F-4D97-AF65-F5344CB8AC3E}">
        <p14:creationId xmlns:p14="http://schemas.microsoft.com/office/powerpoint/2010/main" val="23426776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Emergent Detroit: Examples of What Complexity Has Wrought in Detroit Neighborhoods</a:t>
            </a:r>
            <a:endParaRPr lang="en-US" sz="3200" dirty="0"/>
          </a:p>
        </p:txBody>
      </p:sp>
      <p:sp>
        <p:nvSpPr>
          <p:cNvPr id="3" name="Content Placeholder 2"/>
          <p:cNvSpPr>
            <a:spLocks noGrp="1"/>
          </p:cNvSpPr>
          <p:nvPr>
            <p:ph idx="1"/>
          </p:nvPr>
        </p:nvSpPr>
        <p:spPr/>
        <p:txBody>
          <a:bodyPr>
            <a:normAutofit/>
          </a:bodyPr>
          <a:lstStyle/>
          <a:p>
            <a:pPr marL="0" indent="0">
              <a:buNone/>
            </a:pPr>
            <a:r>
              <a:rPr lang="en-US" i="1" dirty="0" smtClean="0"/>
              <a:t>Urban Agriculture – a legacy of the Great Migration</a:t>
            </a:r>
            <a:r>
              <a:rPr lang="en-US" dirty="0" smtClean="0"/>
              <a:t>: in 2017, there were 865 families growing in backyards, 440 community groups reclaiming vacant spaces, 136 school gardens, 106 market-focused gardens bringing fresh local food to Detroiters, engaging over 23,000 individuals growing food for themselves, their families and their community, in one of the largest urban food deserts in the U.S.</a:t>
            </a:r>
          </a:p>
        </p:txBody>
      </p:sp>
      <p:sp>
        <p:nvSpPr>
          <p:cNvPr id="4" name="Slide Number Placeholder 3"/>
          <p:cNvSpPr>
            <a:spLocks noGrp="1"/>
          </p:cNvSpPr>
          <p:nvPr>
            <p:ph type="sldNum" sz="quarter" idx="12"/>
          </p:nvPr>
        </p:nvSpPr>
        <p:spPr/>
        <p:txBody>
          <a:bodyPr/>
          <a:lstStyle/>
          <a:p>
            <a:fld id="{7149D146-25A5-A94E-BB5C-0D141D40BDB5}" type="slidenum">
              <a:rPr lang="en-US" smtClean="0"/>
              <a:t>34</a:t>
            </a:fld>
            <a:endParaRPr lang="en-US"/>
          </a:p>
        </p:txBody>
      </p:sp>
    </p:spTree>
    <p:extLst>
      <p:ext uri="{BB962C8B-B14F-4D97-AF65-F5344CB8AC3E}">
        <p14:creationId xmlns:p14="http://schemas.microsoft.com/office/powerpoint/2010/main" val="27214303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Emergent Detroit: Examples of What Complexity Has Wrought in Detroit Neighborhoods</a:t>
            </a:r>
            <a:endParaRPr lang="en-US" sz="3200" dirty="0"/>
          </a:p>
        </p:txBody>
      </p:sp>
      <p:sp>
        <p:nvSpPr>
          <p:cNvPr id="3" name="Content Placeholder 2"/>
          <p:cNvSpPr>
            <a:spLocks noGrp="1"/>
          </p:cNvSpPr>
          <p:nvPr>
            <p:ph idx="1"/>
          </p:nvPr>
        </p:nvSpPr>
        <p:spPr>
          <a:xfrm>
            <a:off x="457200" y="1611540"/>
            <a:ext cx="8229600" cy="4525963"/>
          </a:xfrm>
        </p:spPr>
        <p:txBody>
          <a:bodyPr>
            <a:normAutofit/>
          </a:bodyPr>
          <a:lstStyle/>
          <a:p>
            <a:pPr marL="0" indent="0">
              <a:buNone/>
            </a:pPr>
            <a:r>
              <a:rPr lang="en-US" sz="2800" i="1" dirty="0" smtClean="0"/>
              <a:t>Filling Critical Gaps in Community Infrastructure</a:t>
            </a:r>
            <a:r>
              <a:rPr lang="en-US" sz="2800" b="1" dirty="0" smtClean="0"/>
              <a:t>:</a:t>
            </a:r>
          </a:p>
          <a:p>
            <a:r>
              <a:rPr lang="en-US" sz="2800" dirty="0" smtClean="0"/>
              <a:t>A May 22, 2016 New York Times article identified Detroit as the city with the worst rate of internet access of any large American city, with 4 out of 10 of Detroit residents lacking broadband</a:t>
            </a:r>
          </a:p>
          <a:p>
            <a:r>
              <a:rPr lang="en-US" sz="2800" dirty="0" smtClean="0"/>
              <a:t>City officials and economists among others identified the lack of internet access as a crucial if underappreciated factor in the dismal employment rates plaguing many of the city’s neighborhoods.</a:t>
            </a:r>
          </a:p>
          <a:p>
            <a:endParaRPr lang="en-US" sz="2800" dirty="0" smtClean="0"/>
          </a:p>
        </p:txBody>
      </p:sp>
      <p:sp>
        <p:nvSpPr>
          <p:cNvPr id="4" name="Slide Number Placeholder 3"/>
          <p:cNvSpPr>
            <a:spLocks noGrp="1"/>
          </p:cNvSpPr>
          <p:nvPr>
            <p:ph type="sldNum" sz="quarter" idx="12"/>
          </p:nvPr>
        </p:nvSpPr>
        <p:spPr/>
        <p:txBody>
          <a:bodyPr/>
          <a:lstStyle/>
          <a:p>
            <a:fld id="{7149D146-25A5-A94E-BB5C-0D141D40BDB5}" type="slidenum">
              <a:rPr lang="en-US" smtClean="0"/>
              <a:t>35</a:t>
            </a:fld>
            <a:endParaRPr lang="en-US"/>
          </a:p>
        </p:txBody>
      </p:sp>
    </p:spTree>
    <p:extLst>
      <p:ext uri="{BB962C8B-B14F-4D97-AF65-F5344CB8AC3E}">
        <p14:creationId xmlns:p14="http://schemas.microsoft.com/office/powerpoint/2010/main" val="10515249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Emergent Detroit: Examples of What Complexity Has Wrought in Detroit Neighborhoods</a:t>
            </a:r>
            <a:endParaRPr lang="en-US" sz="3200" dirty="0"/>
          </a:p>
        </p:txBody>
      </p:sp>
      <p:sp>
        <p:nvSpPr>
          <p:cNvPr id="3" name="Content Placeholder 2"/>
          <p:cNvSpPr>
            <a:spLocks noGrp="1"/>
          </p:cNvSpPr>
          <p:nvPr>
            <p:ph idx="1"/>
          </p:nvPr>
        </p:nvSpPr>
        <p:spPr/>
        <p:txBody>
          <a:bodyPr>
            <a:normAutofit/>
          </a:bodyPr>
          <a:lstStyle/>
          <a:p>
            <a:r>
              <a:rPr lang="en-US" dirty="0" smtClean="0"/>
              <a:t>In 2012 Detroit-based Allied Media, a leader in media-based organizing, partnered with the Open Technology Institute of the New America Foundation to create the </a:t>
            </a:r>
            <a:r>
              <a:rPr lang="en-US" i="1" dirty="0" smtClean="0"/>
              <a:t>Digital Stewards Program </a:t>
            </a:r>
            <a:r>
              <a:rPr lang="en-US" dirty="0" smtClean="0"/>
              <a:t>to train </a:t>
            </a:r>
            <a:r>
              <a:rPr lang="en-US" dirty="0" err="1" smtClean="0"/>
              <a:t>neighhorhood</a:t>
            </a:r>
            <a:r>
              <a:rPr lang="en-US" dirty="0" smtClean="0"/>
              <a:t> leaders in designing and deploying community wireless networks with a commitment to “access, participation, common ownership and healthy communities”</a:t>
            </a:r>
          </a:p>
          <a:p>
            <a:pPr marL="0" indent="0">
              <a:buNone/>
            </a:pPr>
            <a:endParaRPr lang="en-US" dirty="0" smtClean="0"/>
          </a:p>
        </p:txBody>
      </p:sp>
      <p:sp>
        <p:nvSpPr>
          <p:cNvPr id="4" name="Slide Number Placeholder 3"/>
          <p:cNvSpPr>
            <a:spLocks noGrp="1"/>
          </p:cNvSpPr>
          <p:nvPr>
            <p:ph type="sldNum" sz="quarter" idx="12"/>
          </p:nvPr>
        </p:nvSpPr>
        <p:spPr/>
        <p:txBody>
          <a:bodyPr/>
          <a:lstStyle/>
          <a:p>
            <a:fld id="{7149D146-25A5-A94E-BB5C-0D141D40BDB5}" type="slidenum">
              <a:rPr lang="en-US" smtClean="0"/>
              <a:t>36</a:t>
            </a:fld>
            <a:endParaRPr lang="en-US"/>
          </a:p>
        </p:txBody>
      </p:sp>
    </p:spTree>
    <p:extLst>
      <p:ext uri="{BB962C8B-B14F-4D97-AF65-F5344CB8AC3E}">
        <p14:creationId xmlns:p14="http://schemas.microsoft.com/office/powerpoint/2010/main" val="28879695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Emergent Detroit: Examples of What Complexity Has Wrought in Detroit Neighborhoods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BECDD</a:t>
            </a:r>
            <a:r>
              <a:rPr lang="en-US" b="1" dirty="0" smtClean="0"/>
              <a:t>: </a:t>
            </a:r>
            <a:r>
              <a:rPr lang="en-US" dirty="0" smtClean="0"/>
              <a:t>as of early 2018, more than 140 of Detroit CBOs and institutions have participated in the multi-phase BECDD effort launched in 2015, reaching consensus on definitions for community development and </a:t>
            </a:r>
            <a:r>
              <a:rPr lang="en-US" dirty="0"/>
              <a:t>C</a:t>
            </a:r>
            <a:r>
              <a:rPr lang="en-US" dirty="0" smtClean="0"/>
              <a:t>ommunity Development Organizations (CDOs) in Detroit, what constitute the critical elements for a </a:t>
            </a:r>
            <a:r>
              <a:rPr lang="en-US" dirty="0"/>
              <a:t>C</a:t>
            </a:r>
            <a:r>
              <a:rPr lang="en-US" dirty="0" smtClean="0"/>
              <a:t>ommunity Development System in Detroit; and the forging of a unified voice for community development in the city.</a:t>
            </a:r>
          </a:p>
        </p:txBody>
      </p:sp>
      <p:sp>
        <p:nvSpPr>
          <p:cNvPr id="4" name="Slide Number Placeholder 3"/>
          <p:cNvSpPr>
            <a:spLocks noGrp="1"/>
          </p:cNvSpPr>
          <p:nvPr>
            <p:ph type="sldNum" sz="quarter" idx="12"/>
          </p:nvPr>
        </p:nvSpPr>
        <p:spPr/>
        <p:txBody>
          <a:bodyPr/>
          <a:lstStyle/>
          <a:p>
            <a:fld id="{7149D146-25A5-A94E-BB5C-0D141D40BDB5}" type="slidenum">
              <a:rPr lang="en-US" smtClean="0"/>
              <a:t>37</a:t>
            </a:fld>
            <a:endParaRPr lang="en-US"/>
          </a:p>
        </p:txBody>
      </p:sp>
    </p:spTree>
    <p:extLst>
      <p:ext uri="{BB962C8B-B14F-4D97-AF65-F5344CB8AC3E}">
        <p14:creationId xmlns:p14="http://schemas.microsoft.com/office/powerpoint/2010/main" val="4097941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Emergent Detroit: Demonstrations of Complexity at Work in Detroit Neighborhoods: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Self-organization</a:t>
            </a:r>
          </a:p>
          <a:p>
            <a:r>
              <a:rPr lang="en-US" dirty="0" smtClean="0"/>
              <a:t>Emergence</a:t>
            </a:r>
          </a:p>
          <a:p>
            <a:r>
              <a:rPr lang="en-US" dirty="0" smtClean="0"/>
              <a:t>Development and strengthening of Strong and Weak Ties</a:t>
            </a:r>
          </a:p>
          <a:p>
            <a:r>
              <a:rPr lang="en-US" dirty="0" smtClean="0"/>
              <a:t>Feedback Loops and Interaction Effects</a:t>
            </a:r>
          </a:p>
          <a:p>
            <a:r>
              <a:rPr lang="en-US" dirty="0" smtClean="0"/>
              <a:t>Development of many aspects of local Ecosystems, including organizations, networks, processes and infrastructure</a:t>
            </a:r>
          </a:p>
          <a:p>
            <a:r>
              <a:rPr lang="en-US" dirty="0" smtClean="0"/>
              <a:t>Positive Deviance</a:t>
            </a:r>
          </a:p>
          <a:p>
            <a:r>
              <a:rPr lang="en-US" dirty="0" smtClean="0"/>
              <a:t>Wisdom of Crowds</a:t>
            </a:r>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7149D146-25A5-A94E-BB5C-0D141D40BDB5}" type="slidenum">
              <a:rPr lang="en-US" smtClean="0"/>
              <a:t>38</a:t>
            </a:fld>
            <a:endParaRPr lang="en-US"/>
          </a:p>
        </p:txBody>
      </p:sp>
    </p:spTree>
    <p:extLst>
      <p:ext uri="{BB962C8B-B14F-4D97-AF65-F5344CB8AC3E}">
        <p14:creationId xmlns:p14="http://schemas.microsoft.com/office/powerpoint/2010/main" val="15110003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80000"/>
              </a:lnSpc>
            </a:pPr>
            <a:r>
              <a:rPr lang="en-US" sz="2800" dirty="0" smtClean="0"/>
              <a:t>Learning from these examples: What applying the frameworks, concepts and approaches of Complexity Science to Community Development would mean:</a:t>
            </a:r>
            <a:endParaRPr lang="en-US" sz="2800" dirty="0"/>
          </a:p>
        </p:txBody>
      </p:sp>
      <p:sp>
        <p:nvSpPr>
          <p:cNvPr id="3" name="Content Placeholder 2"/>
          <p:cNvSpPr>
            <a:spLocks noGrp="1"/>
          </p:cNvSpPr>
          <p:nvPr>
            <p:ph idx="1"/>
          </p:nvPr>
        </p:nvSpPr>
        <p:spPr>
          <a:xfrm>
            <a:off x="457200" y="1716407"/>
            <a:ext cx="8229600" cy="4273673"/>
          </a:xfrm>
        </p:spPr>
        <p:txBody>
          <a:bodyPr>
            <a:noAutofit/>
          </a:bodyPr>
          <a:lstStyle/>
          <a:p>
            <a:r>
              <a:rPr lang="en-US" sz="2400" i="1" dirty="0" smtClean="0"/>
              <a:t>Working from an ecosystem perspective, paying attention to history and culture and identifying and strengthening/building key networks, relationships, processes</a:t>
            </a:r>
            <a:r>
              <a:rPr lang="en-US" sz="2400" i="1" dirty="0"/>
              <a:t> </a:t>
            </a:r>
            <a:r>
              <a:rPr lang="en-US" sz="2400" i="1" dirty="0" smtClean="0"/>
              <a:t>and infrastructure</a:t>
            </a:r>
          </a:p>
          <a:p>
            <a:r>
              <a:rPr lang="en-US" sz="2400" i="1" dirty="0" smtClean="0"/>
              <a:t>Understanding the system dynamics of the ecosystem in question (e.g., tipping points, feedback loops, interaction effects, drivers)</a:t>
            </a:r>
          </a:p>
          <a:p>
            <a:r>
              <a:rPr lang="en-US" sz="2400" i="1" dirty="0"/>
              <a:t>F</a:t>
            </a:r>
            <a:r>
              <a:rPr lang="en-US" sz="2400" i="1" dirty="0" smtClean="0"/>
              <a:t>ocusing on root causes vs. symptoms (i.e., upstream vs. downstream)</a:t>
            </a:r>
          </a:p>
          <a:p>
            <a:r>
              <a:rPr lang="en-US" sz="2400" i="1" dirty="0" smtClean="0"/>
              <a:t>Committing to and operationalizing community engagement – working from the ground up</a:t>
            </a:r>
          </a:p>
          <a:p>
            <a:pPr marL="0" indent="0">
              <a:buNone/>
            </a:pPr>
            <a:endParaRPr lang="en-US" sz="1800" dirty="0" smtClean="0"/>
          </a:p>
          <a:p>
            <a:pPr>
              <a:lnSpc>
                <a:spcPct val="110000"/>
              </a:lnSpc>
            </a:pPr>
            <a:endParaRPr lang="en-US" sz="1800" dirty="0" smtClean="0"/>
          </a:p>
          <a:p>
            <a:pPr>
              <a:lnSpc>
                <a:spcPct val="110000"/>
              </a:lnSpc>
            </a:pPr>
            <a:endParaRPr lang="en-US" sz="1800" dirty="0"/>
          </a:p>
        </p:txBody>
      </p:sp>
      <p:sp>
        <p:nvSpPr>
          <p:cNvPr id="4" name="Slide Number Placeholder 3"/>
          <p:cNvSpPr>
            <a:spLocks noGrp="1"/>
          </p:cNvSpPr>
          <p:nvPr>
            <p:ph type="sldNum" sz="quarter" idx="12"/>
          </p:nvPr>
        </p:nvSpPr>
        <p:spPr/>
        <p:txBody>
          <a:bodyPr/>
          <a:lstStyle/>
          <a:p>
            <a:fld id="{7149D146-25A5-A94E-BB5C-0D141D40BDB5}" type="slidenum">
              <a:rPr lang="en-US" smtClean="0"/>
              <a:t>39</a:t>
            </a:fld>
            <a:endParaRPr lang="en-US"/>
          </a:p>
        </p:txBody>
      </p:sp>
    </p:spTree>
    <p:extLst>
      <p:ext uri="{BB962C8B-B14F-4D97-AF65-F5344CB8AC3E}">
        <p14:creationId xmlns:p14="http://schemas.microsoft.com/office/powerpoint/2010/main" val="1222923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83" y="274638"/>
            <a:ext cx="8229600" cy="1143000"/>
          </a:xfrm>
        </p:spPr>
        <p:txBody>
          <a:bodyPr>
            <a:normAutofit/>
          </a:bodyPr>
          <a:lstStyle/>
          <a:p>
            <a:r>
              <a:rPr lang="en-US" sz="3200" dirty="0" smtClean="0"/>
              <a:t>A Few Examples of Complexity and Complex Systems in the Natural and Man-Made World</a:t>
            </a:r>
            <a:endParaRPr lang="en-US" sz="3200" dirty="0"/>
          </a:p>
        </p:txBody>
      </p:sp>
      <p:sp>
        <p:nvSpPr>
          <p:cNvPr id="3" name="Content Placeholder 2"/>
          <p:cNvSpPr>
            <a:spLocks noGrp="1"/>
          </p:cNvSpPr>
          <p:nvPr>
            <p:ph idx="1"/>
          </p:nvPr>
        </p:nvSpPr>
        <p:spPr/>
        <p:txBody>
          <a:bodyPr/>
          <a:lstStyle/>
          <a:p>
            <a:r>
              <a:rPr lang="en-US" dirty="0" smtClean="0"/>
              <a:t>Ant colonies</a:t>
            </a:r>
          </a:p>
          <a:p>
            <a:r>
              <a:rPr lang="en-US" dirty="0" smtClean="0"/>
              <a:t>The human brain </a:t>
            </a:r>
          </a:p>
          <a:p>
            <a:r>
              <a:rPr lang="en-US" dirty="0" smtClean="0"/>
              <a:t>The stock market</a:t>
            </a:r>
          </a:p>
          <a:p>
            <a:r>
              <a:rPr lang="en-US" dirty="0" smtClean="0"/>
              <a:t>Voting behavior</a:t>
            </a:r>
          </a:p>
          <a:p>
            <a:r>
              <a:rPr lang="en-US" dirty="0" smtClean="0"/>
              <a:t>The World Wide Web</a:t>
            </a:r>
          </a:p>
          <a:p>
            <a:r>
              <a:rPr lang="en-US" dirty="0" smtClean="0"/>
              <a:t>Neighborhoods and communities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4</a:t>
            </a:fld>
            <a:endParaRPr lang="en-US"/>
          </a:p>
        </p:txBody>
      </p:sp>
    </p:spTree>
    <p:extLst>
      <p:ext uri="{BB962C8B-B14F-4D97-AF65-F5344CB8AC3E}">
        <p14:creationId xmlns:p14="http://schemas.microsoft.com/office/powerpoint/2010/main" val="9214890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80000"/>
              </a:lnSpc>
            </a:pPr>
            <a:r>
              <a:rPr lang="en-US" sz="2800" dirty="0" smtClean="0"/>
              <a:t>Learning from these examples: What applying the frameworks, concepts and approaches of Complexity Science to Community Development would mean:</a:t>
            </a:r>
            <a:endParaRPr lang="en-US" sz="2800" dirty="0"/>
          </a:p>
        </p:txBody>
      </p:sp>
      <p:sp>
        <p:nvSpPr>
          <p:cNvPr id="3" name="Content Placeholder 2"/>
          <p:cNvSpPr>
            <a:spLocks noGrp="1"/>
          </p:cNvSpPr>
          <p:nvPr>
            <p:ph idx="1"/>
          </p:nvPr>
        </p:nvSpPr>
        <p:spPr>
          <a:xfrm>
            <a:off x="457200" y="1716407"/>
            <a:ext cx="8229600" cy="4273673"/>
          </a:xfrm>
        </p:spPr>
        <p:txBody>
          <a:bodyPr>
            <a:noAutofit/>
          </a:bodyPr>
          <a:lstStyle/>
          <a:p>
            <a:r>
              <a:rPr lang="en-US" sz="2400" i="1" dirty="0" smtClean="0"/>
              <a:t>Replacing negative cycles of decline and disinvestment with virtuous cycles, building not on the needs and deficiencies of a community but on its assets</a:t>
            </a:r>
          </a:p>
          <a:p>
            <a:r>
              <a:rPr lang="en-US" sz="2400" i="1" dirty="0" smtClean="0"/>
              <a:t> Understanding and intervening at the different levels at which an issue or problem occurs (e.g., the neighborhood, city, region, state and national levels) with appropriate strategies and </a:t>
            </a:r>
            <a:r>
              <a:rPr lang="en-US" sz="2400" i="1" smtClean="0"/>
              <a:t>actions at each </a:t>
            </a:r>
            <a:r>
              <a:rPr lang="en-US" sz="2400" i="1" dirty="0" smtClean="0"/>
              <a:t>level</a:t>
            </a:r>
          </a:p>
          <a:p>
            <a:r>
              <a:rPr lang="en-US" sz="2400" i="1" dirty="0" smtClean="0"/>
              <a:t>Allowing for learning, adaptation and emergence</a:t>
            </a:r>
          </a:p>
          <a:p>
            <a:r>
              <a:rPr lang="en-US" sz="2400" i="1" dirty="0" smtClean="0"/>
              <a:t>Looking for and learning from “unintended consequences”</a:t>
            </a:r>
          </a:p>
          <a:p>
            <a:r>
              <a:rPr lang="en-US" sz="2400" i="1" dirty="0" smtClean="0"/>
              <a:t>Seeking out the positive deviants in the community and letting them inspire and lead.</a:t>
            </a:r>
          </a:p>
          <a:p>
            <a:pPr marL="0" indent="0">
              <a:buNone/>
            </a:pPr>
            <a:endParaRPr lang="en-US" sz="2400" dirty="0" smtClean="0"/>
          </a:p>
          <a:p>
            <a:pPr>
              <a:lnSpc>
                <a:spcPct val="110000"/>
              </a:lnSpc>
            </a:pPr>
            <a:endParaRPr lang="en-US" sz="1800" dirty="0" smtClean="0"/>
          </a:p>
          <a:p>
            <a:pPr>
              <a:lnSpc>
                <a:spcPct val="110000"/>
              </a:lnSpc>
            </a:pPr>
            <a:endParaRPr lang="en-US" sz="1800" dirty="0"/>
          </a:p>
        </p:txBody>
      </p:sp>
      <p:sp>
        <p:nvSpPr>
          <p:cNvPr id="4" name="Slide Number Placeholder 3"/>
          <p:cNvSpPr>
            <a:spLocks noGrp="1"/>
          </p:cNvSpPr>
          <p:nvPr>
            <p:ph type="sldNum" sz="quarter" idx="12"/>
          </p:nvPr>
        </p:nvSpPr>
        <p:spPr/>
        <p:txBody>
          <a:bodyPr/>
          <a:lstStyle/>
          <a:p>
            <a:fld id="{7149D146-25A5-A94E-BB5C-0D141D40BDB5}" type="slidenum">
              <a:rPr lang="en-US" smtClean="0"/>
              <a:t>40</a:t>
            </a:fld>
            <a:endParaRPr lang="en-US"/>
          </a:p>
        </p:txBody>
      </p:sp>
    </p:spTree>
    <p:extLst>
      <p:ext uri="{BB962C8B-B14F-4D97-AF65-F5344CB8AC3E}">
        <p14:creationId xmlns:p14="http://schemas.microsoft.com/office/powerpoint/2010/main" val="24164348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Social capital and cohesion are a necessary (but insufficient) condition for community development; no further development of any kind is possible without it.</a:t>
            </a:r>
          </a:p>
          <a:p>
            <a:r>
              <a:rPr lang="en-US" dirty="0" smtClean="0"/>
              <a:t>Building equity and inclusion is only possible working from an ecosystem framework and perspective</a:t>
            </a:r>
          </a:p>
          <a:p>
            <a:r>
              <a:rPr lang="en-US" dirty="0" smtClean="0"/>
              <a:t>Community transformation is not a matter of simply “moving the needle” (no matter of how many indicators) of community distress, but shifting an ecosystem (or in some cases creating one) from one that produces dysfunction to one that produces a healthy, vibrant community with and for its residents</a:t>
            </a: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41</a:t>
            </a:fld>
            <a:endParaRPr lang="en-US"/>
          </a:p>
        </p:txBody>
      </p:sp>
    </p:spTree>
    <p:extLst>
      <p:ext uri="{BB962C8B-B14F-4D97-AF65-F5344CB8AC3E}">
        <p14:creationId xmlns:p14="http://schemas.microsoft.com/office/powerpoint/2010/main" val="23703557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55"/>
            <a:ext cx="8229600" cy="1143000"/>
          </a:xfrm>
        </p:spPr>
        <p:txBody>
          <a:bodyPr>
            <a:normAutofit/>
          </a:bodyPr>
          <a:lstStyle/>
          <a:p>
            <a:r>
              <a:rPr lang="en-US" sz="3200" dirty="0" smtClean="0"/>
              <a:t> A New Definition of Community Development from a Complexity Science Perspective</a:t>
            </a:r>
            <a:endParaRPr lang="en-US" sz="3200" dirty="0"/>
          </a:p>
        </p:txBody>
      </p:sp>
      <p:sp>
        <p:nvSpPr>
          <p:cNvPr id="3" name="Content Placeholder 2"/>
          <p:cNvSpPr>
            <a:spLocks noGrp="1"/>
          </p:cNvSpPr>
          <p:nvPr>
            <p:ph idx="1"/>
          </p:nvPr>
        </p:nvSpPr>
        <p:spPr/>
        <p:txBody>
          <a:bodyPr>
            <a:normAutofit/>
          </a:bodyPr>
          <a:lstStyle/>
          <a:p>
            <a:r>
              <a:rPr lang="en-US" dirty="0" smtClean="0"/>
              <a:t>Community development is not something </a:t>
            </a:r>
            <a:r>
              <a:rPr lang="en-US" i="1" dirty="0" smtClean="0"/>
              <a:t>done to</a:t>
            </a:r>
            <a:r>
              <a:rPr lang="en-US" dirty="0" smtClean="0"/>
              <a:t>, or even </a:t>
            </a:r>
            <a:r>
              <a:rPr lang="en-US" i="1" dirty="0" smtClean="0"/>
              <a:t>done for</a:t>
            </a:r>
            <a:r>
              <a:rPr lang="en-US" dirty="0" smtClean="0"/>
              <a:t>, a group of people; it is something that </a:t>
            </a:r>
            <a:r>
              <a:rPr lang="en-US" i="1" dirty="0" smtClean="0"/>
              <a:t>emerges</a:t>
            </a:r>
            <a:r>
              <a:rPr lang="en-US" dirty="0" smtClean="0"/>
              <a:t> when there is social capital and cohesion and when the freedom,</a:t>
            </a:r>
            <a:r>
              <a:rPr lang="en-US" dirty="0"/>
              <a:t> </a:t>
            </a:r>
            <a:r>
              <a:rPr lang="en-US" dirty="0" smtClean="0"/>
              <a:t>relationships, means and resources needed for development or transformation exist within an enabling ecosystem.</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42</a:t>
            </a:fld>
            <a:endParaRPr lang="en-US"/>
          </a:p>
        </p:txBody>
      </p:sp>
    </p:spTree>
    <p:extLst>
      <p:ext uri="{BB962C8B-B14F-4D97-AF65-F5344CB8AC3E}">
        <p14:creationId xmlns:p14="http://schemas.microsoft.com/office/powerpoint/2010/main" val="17145629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3" y="274638"/>
            <a:ext cx="8229600" cy="1143000"/>
          </a:xfrm>
        </p:spPr>
        <p:txBody>
          <a:bodyPr>
            <a:normAutofit/>
          </a:bodyPr>
          <a:lstStyle/>
          <a:p>
            <a:r>
              <a:rPr lang="en-US" sz="3200" dirty="0" smtClean="0"/>
              <a:t>In the end, we must remember that:</a:t>
            </a:r>
            <a:endParaRPr lang="en-US" sz="3200" dirty="0"/>
          </a:p>
        </p:txBody>
      </p:sp>
      <p:sp>
        <p:nvSpPr>
          <p:cNvPr id="3" name="Content Placeholder 2"/>
          <p:cNvSpPr>
            <a:spLocks noGrp="1"/>
          </p:cNvSpPr>
          <p:nvPr>
            <p:ph idx="1"/>
          </p:nvPr>
        </p:nvSpPr>
        <p:spPr/>
        <p:txBody>
          <a:bodyPr/>
          <a:lstStyle/>
          <a:p>
            <a:pPr marL="0" indent="0" algn="ctr">
              <a:buNone/>
            </a:pPr>
            <a:r>
              <a:rPr lang="en-US" smtClean="0"/>
              <a:t>Virtually all </a:t>
            </a:r>
            <a:r>
              <a:rPr lang="en-US" dirty="0" smtClean="0"/>
              <a:t>the outcomes we seek to achieve in communities are emergent phenomena and cannot be designed and engineered top-down; we can only create the conditions from the ground up for the outcomes to emerge. </a:t>
            </a: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43</a:t>
            </a:fld>
            <a:endParaRPr lang="en-US"/>
          </a:p>
        </p:txBody>
      </p:sp>
    </p:spTree>
    <p:extLst>
      <p:ext uri="{BB962C8B-B14F-4D97-AF65-F5344CB8AC3E}">
        <p14:creationId xmlns:p14="http://schemas.microsoft.com/office/powerpoint/2010/main" val="3742488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hlinkClick r:id="rId2"/>
              </a:rPr>
              <a:t>kmoyaspensf@gmail.com</a:t>
            </a:r>
            <a:endParaRPr lang="en-US" dirty="0" smtClean="0"/>
          </a:p>
          <a:p>
            <a:r>
              <a:rPr lang="en-US" dirty="0" smtClean="0">
                <a:hlinkClick r:id="rId3"/>
              </a:rPr>
              <a:t>http://www.frbsf.org/community-development/</a:t>
            </a: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44</a:t>
            </a:fld>
            <a:endParaRPr lang="en-US"/>
          </a:p>
        </p:txBody>
      </p:sp>
    </p:spTree>
    <p:extLst>
      <p:ext uri="{BB962C8B-B14F-4D97-AF65-F5344CB8AC3E}">
        <p14:creationId xmlns:p14="http://schemas.microsoft.com/office/powerpoint/2010/main" val="32453621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Complexity in Nature</a:t>
            </a:r>
            <a:endParaRPr lang="en-US" dirty="0"/>
          </a:p>
        </p:txBody>
      </p:sp>
      <p:pic>
        <p:nvPicPr>
          <p:cNvPr id="4" name="image12.jpg"/>
          <p:cNvPicPr>
            <a:picLocks noGrp="1"/>
          </p:cNvPicPr>
          <p:nvPr>
            <p:ph idx="1"/>
          </p:nvPr>
        </p:nvPicPr>
        <p:blipFill>
          <a:blip r:embed="rId2"/>
          <a:srcRect t="9069" b="9069"/>
          <a:stretch>
            <a:fillRect/>
          </a:stretch>
        </p:blipFill>
        <p:spPr>
          <a:prstGeom prst="rect">
            <a:avLst/>
          </a:prstGeom>
          <a:ln/>
        </p:spPr>
      </p:pic>
      <p:sp>
        <p:nvSpPr>
          <p:cNvPr id="3" name="Slide Number Placeholder 2"/>
          <p:cNvSpPr>
            <a:spLocks noGrp="1"/>
          </p:cNvSpPr>
          <p:nvPr>
            <p:ph type="sldNum" sz="quarter" idx="12"/>
          </p:nvPr>
        </p:nvSpPr>
        <p:spPr/>
        <p:txBody>
          <a:bodyPr/>
          <a:lstStyle/>
          <a:p>
            <a:fld id="{7149D146-25A5-A94E-BB5C-0D141D40BDB5}" type="slidenum">
              <a:rPr lang="en-US" smtClean="0"/>
              <a:t>5</a:t>
            </a:fld>
            <a:endParaRPr lang="en-US"/>
          </a:p>
        </p:txBody>
      </p:sp>
    </p:spTree>
    <p:extLst>
      <p:ext uri="{BB962C8B-B14F-4D97-AF65-F5344CB8AC3E}">
        <p14:creationId xmlns:p14="http://schemas.microsoft.com/office/powerpoint/2010/main" val="34864285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351"/>
            <a:ext cx="8229600" cy="1633103"/>
          </a:xfrm>
        </p:spPr>
        <p:txBody>
          <a:bodyPr>
            <a:normAutofit/>
          </a:bodyPr>
          <a:lstStyle/>
          <a:p>
            <a:r>
              <a:rPr lang="en-US" sz="3600" dirty="0" smtClean="0"/>
              <a:t>What is a Complex System?  </a:t>
            </a:r>
            <a:endParaRPr lang="en-US" sz="3600" dirty="0"/>
          </a:p>
        </p:txBody>
      </p:sp>
      <p:sp>
        <p:nvSpPr>
          <p:cNvPr id="3" name="Content Placeholder 2"/>
          <p:cNvSpPr>
            <a:spLocks noGrp="1"/>
          </p:cNvSpPr>
          <p:nvPr>
            <p:ph idx="1"/>
          </p:nvPr>
        </p:nvSpPr>
        <p:spPr>
          <a:xfrm>
            <a:off x="457200" y="1939178"/>
            <a:ext cx="8229600" cy="4604131"/>
          </a:xfrm>
        </p:spPr>
        <p:txBody>
          <a:bodyPr>
            <a:normAutofit fontScale="85000" lnSpcReduction="20000"/>
          </a:bodyPr>
          <a:lstStyle/>
          <a:p>
            <a:r>
              <a:rPr lang="en-US" dirty="0" smtClean="0"/>
              <a:t>A </a:t>
            </a:r>
            <a:r>
              <a:rPr lang="en-US" b="1" i="1" dirty="0" smtClean="0"/>
              <a:t>Complex System (CS)</a:t>
            </a:r>
            <a:r>
              <a:rPr lang="en-US" dirty="0" smtClean="0"/>
              <a:t> is a system in which there are a large number of independent entities with no centralized control and where simple rules of behavior for the individual entities give rise to complex collective behavior.</a:t>
            </a:r>
          </a:p>
          <a:p>
            <a:r>
              <a:rPr lang="en-US" dirty="0" smtClean="0"/>
              <a:t>A </a:t>
            </a:r>
            <a:r>
              <a:rPr lang="en-US" b="1" dirty="0" smtClean="0"/>
              <a:t>Complex Adaptive System (CAS) </a:t>
            </a:r>
            <a:r>
              <a:rPr lang="en-US" dirty="0" smtClean="0"/>
              <a:t>is a Complex System capable of learning, adaptation and evolution…………………..</a:t>
            </a:r>
          </a:p>
          <a:p>
            <a:r>
              <a:rPr lang="en-US" dirty="0" smtClean="0"/>
              <a:t>Because of all the relationships and interactions between entities, there is no simple cause and effect in a </a:t>
            </a:r>
            <a:r>
              <a:rPr lang="en-US" b="1" dirty="0" smtClean="0"/>
              <a:t>CAS</a:t>
            </a:r>
            <a:r>
              <a:rPr lang="en-US" dirty="0" smtClean="0"/>
              <a:t>, and the reaction of the system to interventions and stimuli cannot be dependably predicted.</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6</a:t>
            </a:fld>
            <a:endParaRPr lang="en-US"/>
          </a:p>
        </p:txBody>
      </p:sp>
    </p:spTree>
    <p:extLst>
      <p:ext uri="{BB962C8B-B14F-4D97-AF65-F5344CB8AC3E}">
        <p14:creationId xmlns:p14="http://schemas.microsoft.com/office/powerpoint/2010/main" val="25646056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408"/>
            <a:ext cx="8229600" cy="1143000"/>
          </a:xfrm>
        </p:spPr>
        <p:txBody>
          <a:bodyPr>
            <a:normAutofit/>
          </a:bodyPr>
          <a:lstStyle/>
          <a:p>
            <a:r>
              <a:rPr lang="en-US" dirty="0" smtClean="0"/>
              <a:t>What is a Complex Problem?</a:t>
            </a:r>
            <a:endParaRPr lang="en-US" dirty="0"/>
          </a:p>
        </p:txBody>
      </p:sp>
      <p:sp>
        <p:nvSpPr>
          <p:cNvPr id="3" name="Content Placeholder 2"/>
          <p:cNvSpPr>
            <a:spLocks noGrp="1"/>
          </p:cNvSpPr>
          <p:nvPr>
            <p:ph idx="1"/>
          </p:nvPr>
        </p:nvSpPr>
        <p:spPr/>
        <p:txBody>
          <a:bodyPr>
            <a:normAutofit/>
          </a:bodyPr>
          <a:lstStyle/>
          <a:p>
            <a:r>
              <a:rPr lang="en-US" b="1" dirty="0" smtClean="0"/>
              <a:t>A C</a:t>
            </a:r>
            <a:r>
              <a:rPr lang="en-US" b="1" i="1" dirty="0" smtClean="0"/>
              <a:t>omplex Problem </a:t>
            </a:r>
            <a:r>
              <a:rPr lang="en-US" dirty="0" smtClean="0"/>
              <a:t>is</a:t>
            </a:r>
            <a:r>
              <a:rPr lang="en-US" b="1" i="1" dirty="0" smtClean="0"/>
              <a:t> </a:t>
            </a:r>
            <a:r>
              <a:rPr lang="en-US" dirty="0" smtClean="0"/>
              <a:t>one that cannot be fully specified and predictably solved with a set recipe or established protocol. </a:t>
            </a:r>
          </a:p>
          <a:p>
            <a:pPr marL="0" indent="0">
              <a:buNone/>
            </a:pP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7</a:t>
            </a:fld>
            <a:endParaRPr lang="en-US"/>
          </a:p>
        </p:txBody>
      </p:sp>
    </p:spTree>
    <p:extLst>
      <p:ext uri="{BB962C8B-B14F-4D97-AF65-F5344CB8AC3E}">
        <p14:creationId xmlns:p14="http://schemas.microsoft.com/office/powerpoint/2010/main" val="7685608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a Complex Proble</a:t>
            </a:r>
            <a:r>
              <a:rPr lang="en-US" dirty="0"/>
              <a:t>m</a:t>
            </a:r>
            <a:r>
              <a:rPr lang="en-US" dirty="0" smtClean="0"/>
              <a:t> in Every </a:t>
            </a:r>
            <a:r>
              <a:rPr lang="en-US" dirty="0"/>
              <a:t>D</a:t>
            </a:r>
            <a:r>
              <a:rPr lang="en-US" dirty="0" smtClean="0"/>
              <a:t>ay </a:t>
            </a:r>
            <a:r>
              <a:rPr lang="en-US" dirty="0"/>
              <a:t>L</a:t>
            </a:r>
            <a:r>
              <a:rPr lang="en-US" dirty="0" smtClean="0"/>
              <a:t>ife</a:t>
            </a:r>
            <a:endParaRPr lang="en-US" dirty="0"/>
          </a:p>
        </p:txBody>
      </p:sp>
      <p:sp>
        <p:nvSpPr>
          <p:cNvPr id="3" name="Content Placeholder 2"/>
          <p:cNvSpPr>
            <a:spLocks noGrp="1"/>
          </p:cNvSpPr>
          <p:nvPr>
            <p:ph idx="1"/>
          </p:nvPr>
        </p:nvSpPr>
        <p:spPr/>
        <p:txBody>
          <a:bodyPr/>
          <a:lstStyle/>
          <a:p>
            <a:endParaRPr lang="en-US" dirty="0" smtClean="0"/>
          </a:p>
          <a:p>
            <a:r>
              <a:rPr lang="en-US" dirty="0" smtClean="0"/>
              <a:t>Raising </a:t>
            </a:r>
            <a:r>
              <a:rPr lang="en-US" dirty="0"/>
              <a:t>a child is a complex problem. Formulas have limited application and successfully raising one child provides experience but no assurance of success with the next. </a:t>
            </a:r>
          </a:p>
          <a:p>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8</a:t>
            </a:fld>
            <a:endParaRPr lang="en-US"/>
          </a:p>
        </p:txBody>
      </p:sp>
    </p:spTree>
    <p:extLst>
      <p:ext uri="{BB962C8B-B14F-4D97-AF65-F5344CB8AC3E}">
        <p14:creationId xmlns:p14="http://schemas.microsoft.com/office/powerpoint/2010/main" val="20800909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Difference between Complex Problems and Simple</a:t>
            </a:r>
            <a:r>
              <a:rPr lang="en-US" sz="3600" dirty="0"/>
              <a:t> </a:t>
            </a:r>
            <a:r>
              <a:rPr lang="en-US" sz="3600" dirty="0" smtClean="0"/>
              <a:t>or Complicated Problems</a:t>
            </a:r>
            <a:endParaRPr lang="en-US" sz="3600" dirty="0"/>
          </a:p>
        </p:txBody>
      </p:sp>
      <p:sp>
        <p:nvSpPr>
          <p:cNvPr id="3" name="Content Placeholder 2"/>
          <p:cNvSpPr>
            <a:spLocks noGrp="1"/>
          </p:cNvSpPr>
          <p:nvPr>
            <p:ph idx="1"/>
          </p:nvPr>
        </p:nvSpPr>
        <p:spPr>
          <a:xfrm>
            <a:off x="457200" y="1916498"/>
            <a:ext cx="8229600" cy="4209665"/>
          </a:xfrm>
        </p:spPr>
        <p:txBody>
          <a:bodyPr>
            <a:normAutofit fontScale="92500" lnSpcReduction="20000"/>
          </a:bodyPr>
          <a:lstStyle/>
          <a:p>
            <a:r>
              <a:rPr lang="en-US" b="1" i="1" dirty="0"/>
              <a:t>Simple problems</a:t>
            </a:r>
            <a:r>
              <a:rPr lang="en-US" dirty="0"/>
              <a:t> </a:t>
            </a:r>
            <a:r>
              <a:rPr lang="en-US" dirty="0" smtClean="0"/>
              <a:t>can be fully understood and predictably solved by following </a:t>
            </a:r>
            <a:r>
              <a:rPr lang="en-US" dirty="0"/>
              <a:t>a </a:t>
            </a:r>
            <a:r>
              <a:rPr lang="en-US" dirty="0" smtClean="0"/>
              <a:t>set recipe </a:t>
            </a:r>
            <a:r>
              <a:rPr lang="en-US" dirty="0"/>
              <a:t>or </a:t>
            </a:r>
            <a:r>
              <a:rPr lang="en-US" dirty="0" smtClean="0"/>
              <a:t>protocol.</a:t>
            </a:r>
          </a:p>
          <a:p>
            <a:r>
              <a:rPr lang="en-US" b="1" i="1" dirty="0" smtClean="0"/>
              <a:t>Complicated problems</a:t>
            </a:r>
            <a:r>
              <a:rPr lang="en-US" dirty="0" smtClean="0"/>
              <a:t>: (e.g., like </a:t>
            </a:r>
            <a:r>
              <a:rPr lang="en-US" dirty="0"/>
              <a:t>sending a rocket to the </a:t>
            </a:r>
            <a:r>
              <a:rPr lang="en-US" dirty="0" smtClean="0"/>
              <a:t>moon) involve a larger scale and have </a:t>
            </a:r>
            <a:r>
              <a:rPr lang="en-US" dirty="0"/>
              <a:t>increased requirements </a:t>
            </a:r>
            <a:r>
              <a:rPr lang="en-US" dirty="0" smtClean="0"/>
              <a:t>around  coordination and specialized expertise; but  achieving </a:t>
            </a:r>
            <a:r>
              <a:rPr lang="en-US" dirty="0"/>
              <a:t>one success can </a:t>
            </a:r>
            <a:r>
              <a:rPr lang="en-US" dirty="0" smtClean="0"/>
              <a:t>predictably lead </a:t>
            </a:r>
            <a:r>
              <a:rPr lang="en-US" dirty="0"/>
              <a:t>to another successful outcome </a:t>
            </a:r>
            <a:r>
              <a:rPr lang="en-US" dirty="0" smtClean="0"/>
              <a:t>with a relatively </a:t>
            </a:r>
            <a:r>
              <a:rPr lang="en-US" dirty="0"/>
              <a:t>high degree of certainty.</a:t>
            </a:r>
            <a:r>
              <a:rPr lang="en-US" dirty="0" smtClean="0">
                <a:effectLst/>
              </a:rPr>
              <a:t> </a:t>
            </a:r>
            <a:endParaRPr lang="en-US" dirty="0"/>
          </a:p>
        </p:txBody>
      </p:sp>
      <p:sp>
        <p:nvSpPr>
          <p:cNvPr id="4" name="Slide Number Placeholder 3"/>
          <p:cNvSpPr>
            <a:spLocks noGrp="1"/>
          </p:cNvSpPr>
          <p:nvPr>
            <p:ph type="sldNum" sz="quarter" idx="12"/>
          </p:nvPr>
        </p:nvSpPr>
        <p:spPr/>
        <p:txBody>
          <a:bodyPr/>
          <a:lstStyle/>
          <a:p>
            <a:fld id="{7149D146-25A5-A94E-BB5C-0D141D40BDB5}" type="slidenum">
              <a:rPr lang="en-US" smtClean="0"/>
              <a:t>9</a:t>
            </a:fld>
            <a:endParaRPr lang="en-US"/>
          </a:p>
        </p:txBody>
      </p:sp>
    </p:spTree>
    <p:extLst>
      <p:ext uri="{BB962C8B-B14F-4D97-AF65-F5344CB8AC3E}">
        <p14:creationId xmlns:p14="http://schemas.microsoft.com/office/powerpoint/2010/main" val="10599874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9547</TotalTime>
  <Words>3718</Words>
  <Application>Microsoft Macintosh PowerPoint</Application>
  <PresentationFormat>On-screen Show (4:3)</PresentationFormat>
  <Paragraphs>257</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INTRODUCTION TO COMPLEXITY FOR COMMUNITY DEVELOPMENT PRACTITIONERS</vt:lpstr>
      <vt:lpstr>Contents for Discussion</vt:lpstr>
      <vt:lpstr>What is Complexity Science?</vt:lpstr>
      <vt:lpstr>A Few Examples of Complexity and Complex Systems in the Natural and Man-Made World</vt:lpstr>
      <vt:lpstr>An Example of Complexity in Nature</vt:lpstr>
      <vt:lpstr>What is a Complex System?  </vt:lpstr>
      <vt:lpstr>What is a Complex Problem?</vt:lpstr>
      <vt:lpstr>An Example of a Complex Problem in Every Day Life</vt:lpstr>
      <vt:lpstr>The Difference between Complex Problems and Simple or Complicated Problems</vt:lpstr>
      <vt:lpstr>What is Community Development</vt:lpstr>
      <vt:lpstr>Why do we need Complexity Science in Community Development?</vt:lpstr>
      <vt:lpstr>How the Logic Model, a traditional framework for thinking about how we address social problems (such as Community Development), inhibits our thinking:</vt:lpstr>
      <vt:lpstr>But the reality of the solution to the problem   looks more like this………..</vt:lpstr>
      <vt:lpstr>PowerPoint Presentation</vt:lpstr>
      <vt:lpstr>Learning from Five Case Studies on Dealing with Complexity in Community and Economic Development</vt:lpstr>
      <vt:lpstr>Example 1 – La Cocina: an Ecosystem Approach to Change (San Francisco, CA)</vt:lpstr>
      <vt:lpstr> La Cocina’s Ecosystem in the Bay Area</vt:lpstr>
      <vt:lpstr>La Cocina by the Numbers</vt:lpstr>
      <vt:lpstr>Example 2-Purpose Built Communities (PBC): the Revitalization of the East Lake Neighborhood in Atlanta</vt:lpstr>
      <vt:lpstr>The Purpose Built Communities (PBC) Model and Theory of Change</vt:lpstr>
      <vt:lpstr>East Lake – Transformation by the Numbers</vt:lpstr>
      <vt:lpstr>Example 3 –Cities for Financial Empowerment Fund/National Financial Empowerment Center (FEC) Initiative</vt:lpstr>
      <vt:lpstr>Ecosystem for the Financial Empowerment Center Initiative  </vt:lpstr>
      <vt:lpstr>Examples of Integration in Different City Programs</vt:lpstr>
      <vt:lpstr>CFE Financial Empowerment Initiative by the Numbers in a 3-Year Pilot in 5 Cities: Denver, Lansing, Nashville, Philadelphia and San Antonio </vt:lpstr>
      <vt:lpstr>The Family Independence Initiative: Putting Families in the Driver’s Seat on the Road Out of Poverty</vt:lpstr>
      <vt:lpstr>The Family Independence Initiative: Putting Families in the Driver’s Seat on the Road Out of Poverty</vt:lpstr>
      <vt:lpstr>The Family Independence Initiative: Putting Families in the Driver’s Seat on the Road Out of Poverty</vt:lpstr>
      <vt:lpstr> Complexity concepts and approaches at work in FII </vt:lpstr>
      <vt:lpstr>FII by the Numbers</vt:lpstr>
      <vt:lpstr>Emergent Detroit: the Revitalization of Detroit’s Neighborhoods from the Ground Up</vt:lpstr>
      <vt:lpstr>Emergent Detroit: the Revitalization of Detroit’s Neighborhoods from the Ground Up</vt:lpstr>
      <vt:lpstr>Emergent Detroit: Examples of What Complexity Has Wrought in Detroit Neighborhoods</vt:lpstr>
      <vt:lpstr>Emergent Detroit: Examples of What Complexity Has Wrought in Detroit Neighborhoods</vt:lpstr>
      <vt:lpstr>Emergent Detroit: Examples of What Complexity Has Wrought in Detroit Neighborhoods</vt:lpstr>
      <vt:lpstr>Emergent Detroit: Examples of What Complexity Has Wrought in Detroit Neighborhoods</vt:lpstr>
      <vt:lpstr>Emergent Detroit: Examples of What Complexity Has Wrought in Detroit Neighborhoods</vt:lpstr>
      <vt:lpstr>Emergent Detroit: Demonstrations of Complexity at Work in Detroit Neighborhoods:</vt:lpstr>
      <vt:lpstr>Learning from these examples: What applying the frameworks, concepts and approaches of Complexity Science to Community Development would mean:</vt:lpstr>
      <vt:lpstr>Learning from these examples: What applying the frameworks, concepts and approaches of Complexity Science to Community Development would mean:</vt:lpstr>
      <vt:lpstr>Final Thoughts</vt:lpstr>
      <vt:lpstr> A New Definition of Community Development from a Complexity Science Perspective</vt:lpstr>
      <vt:lpstr>In the end, we must remember that:</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MUSINGS ON COMPLEXITY SCIENCE AND COMMUNITY DEVELOPMENT</dc:title>
  <dc:creator>Kirsten Moy</dc:creator>
  <cp:lastModifiedBy>Kirsten Moy</cp:lastModifiedBy>
  <cp:revision>241</cp:revision>
  <cp:lastPrinted>2018-10-12T22:36:27Z</cp:lastPrinted>
  <dcterms:created xsi:type="dcterms:W3CDTF">2018-04-30T18:35:22Z</dcterms:created>
  <dcterms:modified xsi:type="dcterms:W3CDTF">2019-06-18T16:22:27Z</dcterms:modified>
</cp:coreProperties>
</file>