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5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0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1" r:id="rId12"/>
    <p:sldId id="273" r:id="rId13"/>
    <p:sldId id="262" r:id="rId14"/>
    <p:sldId id="274" r:id="rId15"/>
    <p:sldId id="275" r:id="rId16"/>
    <p:sldId id="276" r:id="rId17"/>
    <p:sldId id="277" r:id="rId18"/>
    <p:sldId id="280" r:id="rId19"/>
    <p:sldId id="278" r:id="rId20"/>
    <p:sldId id="279" r:id="rId21"/>
    <p:sldId id="282" r:id="rId22"/>
    <p:sldId id="281" r:id="rId23"/>
    <p:sldId id="265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clrMru>
    <a:srgbClr val="00FF00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3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11" Type="http://schemas.openxmlformats.org/officeDocument/2006/relationships/slide" Target="slides/slide10.xml"/><Relationship Id="rId29" Type="http://schemas.openxmlformats.org/officeDocument/2006/relationships/viewProps" Target="view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E9E94-64F5-8845-9640-99A3E5DF1674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35C19-39CD-8442-B4E9-9811046B7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A8469-6DD0-0347-B294-9773520F6887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B3A33-F85D-5F4B-B426-A5ED4B0E8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D2EB6-0837-D24C-BC09-9DEFF194A463}" type="slidenum">
              <a:rPr lang="en-US"/>
              <a:pPr/>
              <a:t>18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53A74CBD-81C5-FB48-92E1-EB0456AFA5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2D4A-36E1-8040-A457-DEB1589E95A3}" type="datetimeFigureOut">
              <a:rPr lang="en-US" smtClean="0"/>
              <a:pPr/>
              <a:t>7/15/10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7548-5BB1-604C-BFE6-DAB66221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sustainability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Ann Kinzig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kinzig@asu.edu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The Challenge of Trade-Offs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57775" y="2155825"/>
            <a:ext cx="3019425" cy="4794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Freshwater Provisioning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057775" y="2976563"/>
            <a:ext cx="3019425" cy="4794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Air Quality Regulation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057775" y="3797300"/>
            <a:ext cx="3019425" cy="4810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(Local) Climate Regulation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57775" y="4618038"/>
            <a:ext cx="3019425" cy="4810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 of invasive species</a:t>
            </a:r>
          </a:p>
        </p:txBody>
      </p:sp>
      <p:sp>
        <p:nvSpPr>
          <p:cNvPr id="24583" name="TextBox 7"/>
          <p:cNvSpPr txBox="1">
            <a:spLocks noChangeArrowheads="1"/>
          </p:cNvSpPr>
          <p:nvPr/>
        </p:nvSpPr>
        <p:spPr bwMode="auto">
          <a:xfrm>
            <a:off x="457200" y="2155825"/>
            <a:ext cx="3654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1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sp>
        <p:nvSpPr>
          <p:cNvPr id="24584" name="TextBox 8"/>
          <p:cNvSpPr txBox="1">
            <a:spLocks noChangeArrowheads="1"/>
          </p:cNvSpPr>
          <p:nvPr/>
        </p:nvSpPr>
        <p:spPr bwMode="auto">
          <a:xfrm>
            <a:off x="460375" y="3087688"/>
            <a:ext cx="3654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2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sp>
        <p:nvSpPr>
          <p:cNvPr id="24585" name="TextBox 9"/>
          <p:cNvSpPr txBox="1">
            <a:spLocks noChangeArrowheads="1"/>
          </p:cNvSpPr>
          <p:nvPr/>
        </p:nvSpPr>
        <p:spPr bwMode="auto">
          <a:xfrm>
            <a:off x="392113" y="3908425"/>
            <a:ext cx="3654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3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sp>
        <p:nvSpPr>
          <p:cNvPr id="24586" name="TextBox 10"/>
          <p:cNvSpPr txBox="1">
            <a:spLocks noChangeArrowheads="1"/>
          </p:cNvSpPr>
          <p:nvPr/>
        </p:nvSpPr>
        <p:spPr bwMode="auto">
          <a:xfrm>
            <a:off x="457200" y="4729163"/>
            <a:ext cx="3654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4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114800" y="2408238"/>
            <a:ext cx="946150" cy="1587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14800" y="3200400"/>
            <a:ext cx="946150" cy="1588"/>
          </a:xfrm>
          <a:prstGeom prst="straightConnector1">
            <a:avLst/>
          </a:prstGeom>
          <a:ln>
            <a:solidFill>
              <a:srgbClr val="566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14800" y="4038600"/>
            <a:ext cx="946150" cy="1588"/>
          </a:xfrm>
          <a:prstGeom prst="straightConnector1">
            <a:avLst/>
          </a:prstGeom>
          <a:ln>
            <a:solidFill>
              <a:srgbClr val="566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114800" y="4876800"/>
            <a:ext cx="946150" cy="1588"/>
          </a:xfrm>
          <a:prstGeom prst="straightConnector1">
            <a:avLst/>
          </a:prstGeom>
          <a:ln>
            <a:solidFill>
              <a:srgbClr val="566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24584" idx="0"/>
            <a:endCxn id="24583" idx="2"/>
          </p:cNvCxnSpPr>
          <p:nvPr/>
        </p:nvCxnSpPr>
        <p:spPr>
          <a:xfrm rot="16200000" flipV="1">
            <a:off x="2004219" y="2804319"/>
            <a:ext cx="563563" cy="3175"/>
          </a:xfrm>
          <a:prstGeom prst="straightConnector1">
            <a:avLst/>
          </a:prstGeom>
          <a:ln w="38100" cap="flat" cmpd="dbl">
            <a:solidFill>
              <a:schemeClr val="accent5">
                <a:lumMod val="60000"/>
                <a:lumOff val="40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2006600" y="3708400"/>
            <a:ext cx="561975" cy="3175"/>
          </a:xfrm>
          <a:prstGeom prst="straightConnector1">
            <a:avLst/>
          </a:prstGeom>
          <a:ln w="38100" cap="flat" cmpd="dbl">
            <a:solidFill>
              <a:schemeClr val="accent5">
                <a:lumMod val="60000"/>
                <a:lumOff val="40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2006600" y="4546600"/>
            <a:ext cx="561975" cy="3175"/>
          </a:xfrm>
          <a:prstGeom prst="straightConnector1">
            <a:avLst/>
          </a:prstGeom>
          <a:ln w="38100" cap="flat" cmpd="dbl">
            <a:solidFill>
              <a:schemeClr val="accent5">
                <a:lumMod val="60000"/>
                <a:lumOff val="40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108200" y="2867025"/>
            <a:ext cx="668338" cy="1588"/>
          </a:xfrm>
          <a:prstGeom prst="straightConnector1">
            <a:avLst/>
          </a:prstGeom>
          <a:ln w="38100" cap="flat" cmpd="dbl">
            <a:solidFill>
              <a:schemeClr val="accent2">
                <a:lumMod val="75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2105025" y="3762375"/>
            <a:ext cx="668338" cy="1588"/>
          </a:xfrm>
          <a:prstGeom prst="straightConnector1">
            <a:avLst/>
          </a:prstGeom>
          <a:ln w="38100" cap="flat" cmpd="dbl">
            <a:solidFill>
              <a:schemeClr val="accent2">
                <a:lumMod val="75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105025" y="4600575"/>
            <a:ext cx="668338" cy="1588"/>
          </a:xfrm>
          <a:prstGeom prst="straightConnector1">
            <a:avLst/>
          </a:prstGeom>
          <a:ln w="38100" cap="flat" cmpd="dbl">
            <a:solidFill>
              <a:schemeClr val="accent2">
                <a:lumMod val="75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36600" y="5313363"/>
            <a:ext cx="34115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Complementaritie</a:t>
            </a:r>
            <a:r>
              <a:rPr lang="en-US" i="1" dirty="0">
                <a:solidFill>
                  <a:srgbClr val="9C7406"/>
                </a:solidFill>
                <a:latin typeface="+mn-lt"/>
                <a:ea typeface="+mn-ea"/>
                <a:cs typeface="+mn-cs"/>
              </a:rPr>
              <a:t>s</a:t>
            </a:r>
            <a:r>
              <a:rPr lang="en-US" i="1" dirty="0">
                <a:latin typeface="+mn-lt"/>
                <a:ea typeface="+mn-ea"/>
                <a:cs typeface="+mn-cs"/>
              </a:rPr>
              <a:t> and </a:t>
            </a:r>
            <a:r>
              <a:rPr lang="en-US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trade-offs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57775" y="5313363"/>
            <a:ext cx="3286125" cy="12001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This hasn’t yet been effectively done for relatively complete sets of ecosystem services in different ecosystem types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23A68-3D12-6E42-B2E2-2100DC396DD9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232344"/>
            <a:ext cx="8229600" cy="589382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FF000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00FF"/>
              </a:buClr>
              <a:buSzPct val="200000"/>
            </a:pPr>
            <a:r>
              <a:rPr lang="en-US" sz="2800" dirty="0" smtClean="0"/>
              <a:t>what is natural capital, and how does it relate to ecosystem services?</a:t>
            </a:r>
          </a:p>
          <a:p>
            <a:pPr>
              <a:buClr>
                <a:srgbClr val="0000FF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00FF"/>
              </a:buClr>
              <a:buSzPct val="200000"/>
            </a:pPr>
            <a:r>
              <a:rPr lang="en-US" sz="2800" dirty="0" smtClean="0"/>
              <a:t>a </a:t>
            </a:r>
            <a:r>
              <a:rPr lang="en-US" sz="2800" i="1" dirty="0" smtClean="0"/>
              <a:t>stock</a:t>
            </a:r>
            <a:r>
              <a:rPr lang="en-US" sz="2800" dirty="0" smtClean="0"/>
              <a:t> that yields a </a:t>
            </a:r>
            <a:r>
              <a:rPr lang="en-US" sz="2800" i="1" dirty="0" smtClean="0"/>
              <a:t>flow </a:t>
            </a:r>
            <a:r>
              <a:rPr lang="en-US" sz="2800" dirty="0" smtClean="0"/>
              <a:t>of goods and services</a:t>
            </a:r>
          </a:p>
          <a:p>
            <a:pPr>
              <a:buClr>
                <a:srgbClr val="0000FF"/>
              </a:buClr>
              <a:buSzPct val="200000"/>
            </a:pPr>
            <a:r>
              <a:rPr lang="en-US" sz="2800" dirty="0" smtClean="0"/>
              <a:t>species? individuals? food webs?</a:t>
            </a:r>
          </a:p>
          <a:p>
            <a:pPr>
              <a:buClr>
                <a:srgbClr val="0000FF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00FF"/>
              </a:buClr>
              <a:buSzPct val="20000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The Challenge of Trade-Offs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57775" y="2155825"/>
            <a:ext cx="3019425" cy="4794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Freshwater Provisioning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057775" y="2976563"/>
            <a:ext cx="3019425" cy="4794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Air Quality Regulation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057775" y="3797300"/>
            <a:ext cx="3019425" cy="4810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(Local) Climate Regulation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57775" y="4618038"/>
            <a:ext cx="3019425" cy="4810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 of invasive species</a:t>
            </a:r>
          </a:p>
        </p:txBody>
      </p:sp>
      <p:sp>
        <p:nvSpPr>
          <p:cNvPr id="24583" name="TextBox 7"/>
          <p:cNvSpPr txBox="1">
            <a:spLocks noChangeArrowheads="1"/>
          </p:cNvSpPr>
          <p:nvPr/>
        </p:nvSpPr>
        <p:spPr bwMode="auto">
          <a:xfrm>
            <a:off x="457200" y="2155825"/>
            <a:ext cx="3654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1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sp>
        <p:nvSpPr>
          <p:cNvPr id="24584" name="TextBox 8"/>
          <p:cNvSpPr txBox="1">
            <a:spLocks noChangeArrowheads="1"/>
          </p:cNvSpPr>
          <p:nvPr/>
        </p:nvSpPr>
        <p:spPr bwMode="auto">
          <a:xfrm>
            <a:off x="460375" y="3087688"/>
            <a:ext cx="3654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2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sp>
        <p:nvSpPr>
          <p:cNvPr id="24585" name="TextBox 9"/>
          <p:cNvSpPr txBox="1">
            <a:spLocks noChangeArrowheads="1"/>
          </p:cNvSpPr>
          <p:nvPr/>
        </p:nvSpPr>
        <p:spPr bwMode="auto">
          <a:xfrm>
            <a:off x="392113" y="3908425"/>
            <a:ext cx="3654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3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sp>
        <p:nvSpPr>
          <p:cNvPr id="24586" name="TextBox 10"/>
          <p:cNvSpPr txBox="1">
            <a:spLocks noChangeArrowheads="1"/>
          </p:cNvSpPr>
          <p:nvPr/>
        </p:nvSpPr>
        <p:spPr bwMode="auto">
          <a:xfrm>
            <a:off x="457200" y="4729163"/>
            <a:ext cx="3654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rbel" charset="0"/>
              </a:rPr>
              <a:t>F</a:t>
            </a:r>
            <a:r>
              <a:rPr lang="en-US" baseline="-25000">
                <a:latin typeface="Corbel" charset="0"/>
              </a:rPr>
              <a:t>4</a:t>
            </a:r>
            <a:r>
              <a:rPr lang="en-US">
                <a:latin typeface="Corbel" charset="0"/>
              </a:rPr>
              <a:t>(Veg, Hydro, Soils, Landscapes, …)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114800" y="2408238"/>
            <a:ext cx="946150" cy="1587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14800" y="3200400"/>
            <a:ext cx="946150" cy="1588"/>
          </a:xfrm>
          <a:prstGeom prst="straightConnector1">
            <a:avLst/>
          </a:prstGeom>
          <a:ln>
            <a:solidFill>
              <a:srgbClr val="566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14800" y="4038600"/>
            <a:ext cx="946150" cy="1588"/>
          </a:xfrm>
          <a:prstGeom prst="straightConnector1">
            <a:avLst/>
          </a:prstGeom>
          <a:ln>
            <a:solidFill>
              <a:srgbClr val="566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114800" y="4876800"/>
            <a:ext cx="946150" cy="1588"/>
          </a:xfrm>
          <a:prstGeom prst="straightConnector1">
            <a:avLst/>
          </a:prstGeom>
          <a:ln>
            <a:solidFill>
              <a:srgbClr val="566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24584" idx="0"/>
            <a:endCxn id="24583" idx="2"/>
          </p:cNvCxnSpPr>
          <p:nvPr/>
        </p:nvCxnSpPr>
        <p:spPr>
          <a:xfrm rot="16200000" flipV="1">
            <a:off x="2004219" y="2804319"/>
            <a:ext cx="563563" cy="3175"/>
          </a:xfrm>
          <a:prstGeom prst="straightConnector1">
            <a:avLst/>
          </a:prstGeom>
          <a:ln w="38100" cap="flat" cmpd="dbl">
            <a:solidFill>
              <a:schemeClr val="accent5">
                <a:lumMod val="60000"/>
                <a:lumOff val="40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2006600" y="3708400"/>
            <a:ext cx="561975" cy="3175"/>
          </a:xfrm>
          <a:prstGeom prst="straightConnector1">
            <a:avLst/>
          </a:prstGeom>
          <a:ln w="38100" cap="flat" cmpd="dbl">
            <a:solidFill>
              <a:schemeClr val="accent5">
                <a:lumMod val="60000"/>
                <a:lumOff val="40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2006600" y="4546600"/>
            <a:ext cx="561975" cy="3175"/>
          </a:xfrm>
          <a:prstGeom prst="straightConnector1">
            <a:avLst/>
          </a:prstGeom>
          <a:ln w="38100" cap="flat" cmpd="dbl">
            <a:solidFill>
              <a:schemeClr val="accent5">
                <a:lumMod val="60000"/>
                <a:lumOff val="40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108200" y="2867025"/>
            <a:ext cx="668338" cy="1588"/>
          </a:xfrm>
          <a:prstGeom prst="straightConnector1">
            <a:avLst/>
          </a:prstGeom>
          <a:ln w="38100" cap="flat" cmpd="dbl">
            <a:solidFill>
              <a:schemeClr val="accent2">
                <a:lumMod val="75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2105025" y="3762375"/>
            <a:ext cx="668338" cy="1588"/>
          </a:xfrm>
          <a:prstGeom prst="straightConnector1">
            <a:avLst/>
          </a:prstGeom>
          <a:ln w="38100" cap="flat" cmpd="dbl">
            <a:solidFill>
              <a:schemeClr val="accent2">
                <a:lumMod val="75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105025" y="4600575"/>
            <a:ext cx="668338" cy="1588"/>
          </a:xfrm>
          <a:prstGeom prst="straightConnector1">
            <a:avLst/>
          </a:prstGeom>
          <a:ln w="38100" cap="flat" cmpd="dbl">
            <a:solidFill>
              <a:schemeClr val="accent2">
                <a:lumMod val="75000"/>
              </a:schemeClr>
            </a:solidFill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057775" y="5313363"/>
            <a:ext cx="3286125" cy="12001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This hasn’t yet been effectively done for relatively complete sets of ecosystem services in different ecosystem types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23A68-3D12-6E42-B2E2-2100DC396DD9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89632" y="5521146"/>
            <a:ext cx="2799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Ultimately, these entries should be the capital stocks that underlie the flow of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232344"/>
            <a:ext cx="8229600" cy="5893820"/>
          </a:xfrm>
        </p:spPr>
        <p:txBody>
          <a:bodyPr>
            <a:normAutofit/>
          </a:bodyPr>
          <a:lstStyle/>
          <a:p>
            <a:pPr>
              <a:buClr>
                <a:srgbClr val="0000FF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00FF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00FF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FFFF00"/>
              </a:buClr>
              <a:buSzPct val="200000"/>
            </a:pPr>
            <a:r>
              <a:rPr lang="en-US" sz="2800" dirty="0" smtClean="0"/>
              <a:t>what is the role of biodiversity in delivering ecosystem services?</a:t>
            </a:r>
          </a:p>
          <a:p>
            <a:pPr>
              <a:buClr>
                <a:srgbClr val="FFFF0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FFFF0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FF6600"/>
              </a:buClr>
              <a:buSzPct val="20000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biodiversity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pic>
        <p:nvPicPr>
          <p:cNvPr id="2150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14488"/>
            <a:ext cx="6692900" cy="4464050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692900" y="2370138"/>
            <a:ext cx="2097088" cy="286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Implication: Increasing Biodiversity will positively influence ecosystem services.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If this were true, there would be no trade-offs among ecosystem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42FA2-0510-1346-A955-CFF4A277A95F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biodiversity &amp; ecosystem functioning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-534451" y="3833666"/>
            <a:ext cx="2834588" cy="309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67354" y="5266449"/>
            <a:ext cx="302025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-1687441" y="3686513"/>
            <a:ext cx="4658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Ecosystem Functioning (NPP, stability, nutrients)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440427" y="5422553"/>
            <a:ext cx="1795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Species Richness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600074" y="2670613"/>
            <a:ext cx="464653" cy="5421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64727" y="2670613"/>
            <a:ext cx="464653" cy="5421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600074" y="3212747"/>
            <a:ext cx="464653" cy="542134"/>
          </a:xfrm>
          <a:prstGeom prst="rect">
            <a:avLst/>
          </a:prstGeom>
          <a:solidFill>
            <a:srgbClr val="9DF13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064727" y="3754881"/>
            <a:ext cx="464653" cy="542134"/>
          </a:xfrm>
          <a:prstGeom prst="rect">
            <a:avLst/>
          </a:prstGeom>
          <a:solidFill>
            <a:srgbClr val="3C6507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8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529380" y="2670613"/>
            <a:ext cx="464653" cy="542134"/>
          </a:xfrm>
          <a:prstGeom prst="rect">
            <a:avLst/>
          </a:prstGeom>
          <a:solidFill>
            <a:srgbClr val="284304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64727" y="3212747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994033" y="2670613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600074" y="3754881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529380" y="3754881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529380" y="3212747"/>
            <a:ext cx="464653" cy="542134"/>
          </a:xfrm>
          <a:prstGeom prst="rect">
            <a:avLst/>
          </a:prstGeom>
          <a:solidFill>
            <a:srgbClr val="9DF13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994033" y="3754881"/>
            <a:ext cx="464653" cy="542134"/>
          </a:xfrm>
          <a:prstGeom prst="rect">
            <a:avLst/>
          </a:prstGeom>
          <a:solidFill>
            <a:srgbClr val="9DF13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994033" y="3212747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529380" y="4297015"/>
            <a:ext cx="464653" cy="542134"/>
          </a:xfrm>
          <a:prstGeom prst="rect">
            <a:avLst/>
          </a:prstGeom>
          <a:solidFill>
            <a:srgbClr val="3C6507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8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600074" y="4297015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64727" y="4297015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994033" y="4297015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923339" y="3212747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387992" y="3212747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923339" y="3754881"/>
            <a:ext cx="464653" cy="542134"/>
          </a:xfrm>
          <a:prstGeom prst="rect">
            <a:avLst/>
          </a:prstGeom>
          <a:solidFill>
            <a:srgbClr val="9DF13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87992" y="4297015"/>
            <a:ext cx="464653" cy="542134"/>
          </a:xfrm>
          <a:prstGeom prst="rect">
            <a:avLst/>
          </a:prstGeom>
          <a:solidFill>
            <a:srgbClr val="3C6507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8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852645" y="3212747"/>
            <a:ext cx="464653" cy="542134"/>
          </a:xfrm>
          <a:prstGeom prst="rect">
            <a:avLst/>
          </a:prstGeom>
          <a:solidFill>
            <a:srgbClr val="284304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387992" y="3754881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923339" y="4297015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852645" y="4297015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852645" y="3754881"/>
            <a:ext cx="464653" cy="5421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458686" y="3212747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458686" y="4297015"/>
            <a:ext cx="464653" cy="542134"/>
          </a:xfrm>
          <a:prstGeom prst="rect">
            <a:avLst/>
          </a:prstGeom>
          <a:solidFill>
            <a:srgbClr val="9DF13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458686" y="3754881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852645" y="2670613"/>
            <a:ext cx="464653" cy="54213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8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923339" y="2670613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87992" y="2670613"/>
            <a:ext cx="464653" cy="542134"/>
          </a:xfrm>
          <a:prstGeom prst="rect">
            <a:avLst/>
          </a:prstGeom>
          <a:solidFill>
            <a:srgbClr val="DEFABA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458686" y="2670613"/>
            <a:ext cx="464653" cy="542134"/>
          </a:xfrm>
          <a:prstGeom prst="rect">
            <a:avLst/>
          </a:prstGeom>
          <a:solidFill>
            <a:srgbClr val="BEF67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2" name="Arc 51"/>
          <p:cNvSpPr/>
          <p:nvPr/>
        </p:nvSpPr>
        <p:spPr>
          <a:xfrm flipH="1">
            <a:off x="867354" y="3176692"/>
            <a:ext cx="6955153" cy="3324913"/>
          </a:xfrm>
          <a:prstGeom prst="arc">
            <a:avLst>
              <a:gd name="adj1" fmla="val 16200000"/>
              <a:gd name="adj2" fmla="val 21550630"/>
            </a:avLst>
          </a:prstGeom>
          <a:ln w="57150" cap="flat" cmpd="sng" algn="ctr">
            <a:solidFill>
              <a:srgbClr val="9C000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68"/>
          <p:cNvGrpSpPr/>
          <p:nvPr/>
        </p:nvGrpSpPr>
        <p:grpSpPr>
          <a:xfrm>
            <a:off x="8030108" y="274638"/>
            <a:ext cx="656692" cy="429543"/>
            <a:chOff x="755060" y="1409550"/>
            <a:chExt cx="1989977" cy="1301645"/>
          </a:xfrm>
        </p:grpSpPr>
        <p:cxnSp>
          <p:nvCxnSpPr>
            <p:cNvPr id="70" name="Straight Connector 69"/>
            <p:cNvCxnSpPr/>
            <p:nvPr/>
          </p:nvCxnSpPr>
          <p:spPr>
            <a:xfrm flipV="1">
              <a:off x="755060" y="2633227"/>
              <a:ext cx="1989977" cy="154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endCxn id="73" idx="3"/>
            </p:cNvCxnSpPr>
            <p:nvPr/>
          </p:nvCxnSpPr>
          <p:spPr>
            <a:xfrm rot="5400000" flipH="1" flipV="1">
              <a:off x="1869906" y="2160794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Isosceles Triangle 72"/>
            <p:cNvSpPr/>
            <p:nvPr/>
          </p:nvSpPr>
          <p:spPr>
            <a:xfrm>
              <a:off x="2133247" y="1409550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/>
            <p:nvPr/>
          </p:nvCxnSpPr>
          <p:spPr>
            <a:xfrm rot="5400000" flipH="1" flipV="1">
              <a:off x="1676319" y="2416369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ectangle 74"/>
            <p:cNvSpPr/>
            <p:nvPr/>
          </p:nvSpPr>
          <p:spPr>
            <a:xfrm>
              <a:off x="1699570" y="1858747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Chord 75"/>
            <p:cNvSpPr/>
            <p:nvPr/>
          </p:nvSpPr>
          <p:spPr>
            <a:xfrm rot="6742154">
              <a:off x="1171025" y="2246524"/>
              <a:ext cx="433677" cy="495666"/>
            </a:xfrm>
            <a:prstGeom prst="chord">
              <a:avLst/>
            </a:prstGeom>
            <a:solidFill>
              <a:schemeClr val="accent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biodiversity &amp; ecosystem functioning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81492" y="6152084"/>
            <a:ext cx="103772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99142" y="6150496"/>
            <a:ext cx="103772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41"/>
          <p:cNvGrpSpPr/>
          <p:nvPr/>
        </p:nvGrpSpPr>
        <p:grpSpPr>
          <a:xfrm>
            <a:off x="274632" y="2048557"/>
            <a:ext cx="5101819" cy="1737723"/>
            <a:chOff x="274632" y="1790699"/>
            <a:chExt cx="5101819" cy="1737723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81492" y="3427412"/>
              <a:ext cx="1037727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384901" y="3429000"/>
              <a:ext cx="1037727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095356" y="3526834"/>
              <a:ext cx="1037727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74632" y="2524506"/>
              <a:ext cx="16899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“inferior” performer</a:t>
              </a:r>
              <a:endParaRPr lang="en-US" sz="1400" i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20504" y="1790699"/>
              <a:ext cx="17559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“superior” performer</a:t>
              </a:r>
              <a:endParaRPr lang="en-US" sz="1400" i="1" dirty="0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145435" y="1606034"/>
            <a:ext cx="5414922" cy="2390942"/>
          </a:xfrm>
          <a:prstGeom prst="rect">
            <a:avLst/>
          </a:prstGeom>
          <a:noFill/>
          <a:ln>
            <a:solidFill>
              <a:srgbClr val="F8CC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3918168" y="6149702"/>
            <a:ext cx="103772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200" y="4177624"/>
            <a:ext cx="5103157" cy="245190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6423670" y="6007244"/>
            <a:ext cx="158646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005482" y="3636058"/>
            <a:ext cx="2787923" cy="302613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rot="5400000">
            <a:off x="5706772" y="2642748"/>
            <a:ext cx="14353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6423670" y="3359645"/>
            <a:ext cx="197390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>
            <a:spLocks noChangeAspect="1"/>
          </p:cNvSpPr>
          <p:nvPr/>
        </p:nvSpPr>
        <p:spPr>
          <a:xfrm flipH="1" flipV="1">
            <a:off x="6792175" y="2503881"/>
            <a:ext cx="215180" cy="21693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 flipH="1" flipV="1">
            <a:off x="6778106" y="2873211"/>
            <a:ext cx="215180" cy="21693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 flipH="1" flipV="1">
            <a:off x="6792175" y="2124758"/>
            <a:ext cx="215180" cy="21693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 flipH="1" flipV="1">
            <a:off x="7265840" y="2124758"/>
            <a:ext cx="215180" cy="216930"/>
          </a:xfrm>
          <a:prstGeom prst="ellipse">
            <a:avLst/>
          </a:prstGeom>
          <a:solidFill>
            <a:srgbClr val="C5D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 flipH="1" flipV="1">
            <a:off x="7283810" y="2503881"/>
            <a:ext cx="215180" cy="21693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 flipH="1" flipV="1">
            <a:off x="7794957" y="2124758"/>
            <a:ext cx="215180" cy="216930"/>
          </a:xfrm>
          <a:prstGeom prst="ellipse">
            <a:avLst/>
          </a:prstGeom>
          <a:solidFill>
            <a:srgbClr val="C5D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71"/>
          <p:cNvGrpSpPr/>
          <p:nvPr/>
        </p:nvGrpSpPr>
        <p:grpSpPr>
          <a:xfrm>
            <a:off x="2724196" y="2846090"/>
            <a:ext cx="433677" cy="789968"/>
            <a:chOff x="7352104" y="851404"/>
            <a:chExt cx="433677" cy="789968"/>
          </a:xfrm>
        </p:grpSpPr>
        <p:cxnSp>
          <p:nvCxnSpPr>
            <p:cNvPr id="59" name="Straight Connector 58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Chord 60"/>
          <p:cNvSpPr/>
          <p:nvPr/>
        </p:nvSpPr>
        <p:spPr>
          <a:xfrm rot="6742154">
            <a:off x="933068" y="3323607"/>
            <a:ext cx="433677" cy="495666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68"/>
          <p:cNvGrpSpPr/>
          <p:nvPr/>
        </p:nvGrpSpPr>
        <p:grpSpPr>
          <a:xfrm>
            <a:off x="4504044" y="2503881"/>
            <a:ext cx="418190" cy="1223680"/>
            <a:chOff x="7785781" y="402207"/>
            <a:chExt cx="418190" cy="1223680"/>
          </a:xfrm>
        </p:grpSpPr>
        <p:cxnSp>
          <p:nvCxnSpPr>
            <p:cNvPr id="70" name="Straight Connector 69"/>
            <p:cNvCxnSpPr>
              <a:endCxn id="71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Isosceles Triangle 70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6345700" y="1232972"/>
            <a:ext cx="102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sampling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145435" y="1679225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monocultures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71852" y="4177624"/>
            <a:ext cx="111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bicultures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005482" y="3712410"/>
            <a:ext cx="114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tricultures</a:t>
            </a:r>
            <a:endParaRPr lang="en-US" dirty="0"/>
          </a:p>
        </p:txBody>
      </p:sp>
      <p:grpSp>
        <p:nvGrpSpPr>
          <p:cNvPr id="7" name="Group 76"/>
          <p:cNvGrpSpPr/>
          <p:nvPr/>
        </p:nvGrpSpPr>
        <p:grpSpPr>
          <a:xfrm>
            <a:off x="4473056" y="4926816"/>
            <a:ext cx="418190" cy="1223680"/>
            <a:chOff x="7785781" y="402207"/>
            <a:chExt cx="418190" cy="1223680"/>
          </a:xfrm>
        </p:grpSpPr>
        <p:cxnSp>
          <p:nvCxnSpPr>
            <p:cNvPr id="78" name="Straight Connector 77"/>
            <p:cNvCxnSpPr>
              <a:endCxn id="79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Isosceles Triangle 78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9"/>
          <p:cNvGrpSpPr/>
          <p:nvPr/>
        </p:nvGrpSpPr>
        <p:grpSpPr>
          <a:xfrm>
            <a:off x="2903185" y="4929992"/>
            <a:ext cx="418190" cy="1223680"/>
            <a:chOff x="7785781" y="402207"/>
            <a:chExt cx="418190" cy="1223680"/>
          </a:xfrm>
        </p:grpSpPr>
        <p:cxnSp>
          <p:nvCxnSpPr>
            <p:cNvPr id="81" name="Straight Connector 80"/>
            <p:cNvCxnSpPr>
              <a:endCxn id="82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Isosceles Triangle 81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2"/>
          <p:cNvGrpSpPr/>
          <p:nvPr/>
        </p:nvGrpSpPr>
        <p:grpSpPr>
          <a:xfrm>
            <a:off x="1204474" y="5359734"/>
            <a:ext cx="433677" cy="789968"/>
            <a:chOff x="7352104" y="851404"/>
            <a:chExt cx="433677" cy="789968"/>
          </a:xfrm>
        </p:grpSpPr>
        <p:cxnSp>
          <p:nvCxnSpPr>
            <p:cNvPr id="84" name="Straight Connector 83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 84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85"/>
          <p:cNvGrpSpPr>
            <a:grpSpLocks noChangeAspect="1"/>
          </p:cNvGrpSpPr>
          <p:nvPr/>
        </p:nvGrpSpPr>
        <p:grpSpPr>
          <a:xfrm>
            <a:off x="4386320" y="5931464"/>
            <a:ext cx="86736" cy="157994"/>
            <a:chOff x="7352104" y="851404"/>
            <a:chExt cx="433677" cy="789968"/>
          </a:xfrm>
        </p:grpSpPr>
        <p:cxnSp>
          <p:nvCxnSpPr>
            <p:cNvPr id="87" name="Straight Connector 86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 87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9" name="Chord 88"/>
          <p:cNvSpPr/>
          <p:nvPr/>
        </p:nvSpPr>
        <p:spPr>
          <a:xfrm rot="6742154">
            <a:off x="1072339" y="6027499"/>
            <a:ext cx="108419" cy="123917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Chord 89"/>
          <p:cNvSpPr/>
          <p:nvPr/>
        </p:nvSpPr>
        <p:spPr>
          <a:xfrm rot="6742154">
            <a:off x="2592060" y="6027500"/>
            <a:ext cx="108419" cy="123917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90"/>
          <p:cNvGrpSpPr/>
          <p:nvPr/>
        </p:nvGrpSpPr>
        <p:grpSpPr>
          <a:xfrm>
            <a:off x="7481020" y="4707784"/>
            <a:ext cx="418190" cy="1223680"/>
            <a:chOff x="7785781" y="402207"/>
            <a:chExt cx="418190" cy="1223680"/>
          </a:xfrm>
        </p:grpSpPr>
        <p:cxnSp>
          <p:nvCxnSpPr>
            <p:cNvPr id="92" name="Straight Connector 91"/>
            <p:cNvCxnSpPr>
              <a:endCxn id="93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Isosceles Triangle 92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93"/>
          <p:cNvGrpSpPr>
            <a:grpSpLocks noChangeAspect="1"/>
          </p:cNvGrpSpPr>
          <p:nvPr/>
        </p:nvGrpSpPr>
        <p:grpSpPr>
          <a:xfrm>
            <a:off x="7179104" y="5773470"/>
            <a:ext cx="86736" cy="157994"/>
            <a:chOff x="7352104" y="851404"/>
            <a:chExt cx="433677" cy="789968"/>
          </a:xfrm>
        </p:grpSpPr>
        <p:cxnSp>
          <p:nvCxnSpPr>
            <p:cNvPr id="95" name="Straight Connector 94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Chord 96"/>
          <p:cNvSpPr/>
          <p:nvPr/>
        </p:nvSpPr>
        <p:spPr>
          <a:xfrm rot="6742154">
            <a:off x="6645969" y="5873164"/>
            <a:ext cx="108419" cy="123917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97"/>
          <p:cNvGrpSpPr/>
          <p:nvPr/>
        </p:nvGrpSpPr>
        <p:grpSpPr>
          <a:xfrm>
            <a:off x="8030108" y="274638"/>
            <a:ext cx="656692" cy="429543"/>
            <a:chOff x="755060" y="1409550"/>
            <a:chExt cx="1989977" cy="1301645"/>
          </a:xfrm>
        </p:grpSpPr>
        <p:cxnSp>
          <p:nvCxnSpPr>
            <p:cNvPr id="99" name="Straight Connector 98"/>
            <p:cNvCxnSpPr/>
            <p:nvPr/>
          </p:nvCxnSpPr>
          <p:spPr>
            <a:xfrm flipV="1">
              <a:off x="755060" y="2633227"/>
              <a:ext cx="1989977" cy="154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endCxn id="101" idx="3"/>
            </p:cNvCxnSpPr>
            <p:nvPr/>
          </p:nvCxnSpPr>
          <p:spPr>
            <a:xfrm rot="5400000" flipH="1" flipV="1">
              <a:off x="1869906" y="2160794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Isosceles Triangle 100"/>
            <p:cNvSpPr/>
            <p:nvPr/>
          </p:nvSpPr>
          <p:spPr>
            <a:xfrm>
              <a:off x="2133247" y="1409550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1676319" y="2416369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1699570" y="1858747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Chord 103"/>
            <p:cNvSpPr/>
            <p:nvPr/>
          </p:nvSpPr>
          <p:spPr>
            <a:xfrm rot="6742154">
              <a:off x="1171025" y="2246524"/>
              <a:ext cx="433677" cy="495666"/>
            </a:xfrm>
            <a:prstGeom prst="chord">
              <a:avLst/>
            </a:prstGeom>
            <a:solidFill>
              <a:schemeClr val="accent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biodiversity &amp; ecosystem functioning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81492" y="6152084"/>
            <a:ext cx="103772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99142" y="6150496"/>
            <a:ext cx="103772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41"/>
          <p:cNvGrpSpPr/>
          <p:nvPr/>
        </p:nvGrpSpPr>
        <p:grpSpPr>
          <a:xfrm>
            <a:off x="274632" y="2048557"/>
            <a:ext cx="5101819" cy="1737723"/>
            <a:chOff x="274632" y="1790699"/>
            <a:chExt cx="5101819" cy="1737723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81492" y="3427412"/>
              <a:ext cx="1037727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384901" y="3429000"/>
              <a:ext cx="1037727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095356" y="3526834"/>
              <a:ext cx="1037727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74632" y="2524506"/>
              <a:ext cx="16899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“inferior” performer</a:t>
              </a:r>
              <a:endParaRPr lang="en-US" sz="1400" i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20504" y="1790699"/>
              <a:ext cx="17559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“superior” performer</a:t>
              </a:r>
              <a:endParaRPr lang="en-US" sz="1400" i="1" dirty="0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145435" y="1606034"/>
            <a:ext cx="5414922" cy="2390942"/>
          </a:xfrm>
          <a:prstGeom prst="rect">
            <a:avLst/>
          </a:prstGeom>
          <a:noFill/>
          <a:ln>
            <a:solidFill>
              <a:srgbClr val="F8CC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3918168" y="6149702"/>
            <a:ext cx="103772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200" y="4177624"/>
            <a:ext cx="5103157" cy="245190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6423670" y="6007244"/>
            <a:ext cx="158646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005482" y="3636058"/>
            <a:ext cx="2787923" cy="302613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rot="5400000">
            <a:off x="5706772" y="2642748"/>
            <a:ext cx="14353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6423670" y="3359645"/>
            <a:ext cx="197390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>
            <a:spLocks noChangeAspect="1"/>
          </p:cNvSpPr>
          <p:nvPr/>
        </p:nvSpPr>
        <p:spPr>
          <a:xfrm flipH="1" flipV="1">
            <a:off x="6792175" y="2503881"/>
            <a:ext cx="215180" cy="21693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 flipH="1" flipV="1">
            <a:off x="6778106" y="2873211"/>
            <a:ext cx="215180" cy="216930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 flipH="1" flipV="1">
            <a:off x="6792175" y="2124758"/>
            <a:ext cx="215180" cy="21693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 flipH="1" flipV="1">
            <a:off x="7404644" y="1896155"/>
            <a:ext cx="215180" cy="216930"/>
          </a:xfrm>
          <a:prstGeom prst="ellipse">
            <a:avLst/>
          </a:prstGeom>
          <a:gradFill flip="none" rotWithShape="1">
            <a:gsLst>
              <a:gs pos="0">
                <a:srgbClr val="FFFFFF"/>
              </a:gs>
              <a:gs pos="1000">
                <a:schemeClr val="tx2"/>
              </a:gs>
              <a:gs pos="97000">
                <a:schemeClr val="accent3">
                  <a:lumMod val="75000"/>
                </a:schemeClr>
              </a:gs>
              <a:gs pos="45000">
                <a:schemeClr val="tx2">
                  <a:lumMod val="75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 flipH="1" flipV="1">
            <a:off x="7404644" y="2341688"/>
            <a:ext cx="215180" cy="216930"/>
          </a:xfrm>
          <a:prstGeom prst="ellipse">
            <a:avLst/>
          </a:prstGeom>
          <a:gradFill flip="none" rotWithShape="1">
            <a:gsLst>
              <a:gs pos="0">
                <a:srgbClr val="3C6507"/>
              </a:gs>
              <a:gs pos="100000">
                <a:srgbClr val="FFFFFF"/>
              </a:gs>
              <a:gs pos="99000">
                <a:schemeClr val="accent5">
                  <a:lumMod val="50000"/>
                </a:schemeClr>
              </a:gs>
            </a:gsLst>
            <a:lin ang="16200000" scaled="0"/>
            <a:tileRect/>
          </a:gradFill>
          <a:ln>
            <a:solidFill>
              <a:srgbClr val="3C65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71"/>
          <p:cNvGrpSpPr/>
          <p:nvPr/>
        </p:nvGrpSpPr>
        <p:grpSpPr>
          <a:xfrm>
            <a:off x="2724196" y="2846090"/>
            <a:ext cx="433677" cy="789968"/>
            <a:chOff x="7352104" y="851404"/>
            <a:chExt cx="433677" cy="789968"/>
          </a:xfrm>
        </p:grpSpPr>
        <p:cxnSp>
          <p:nvCxnSpPr>
            <p:cNvPr id="59" name="Straight Connector 58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Chord 60"/>
          <p:cNvSpPr/>
          <p:nvPr/>
        </p:nvSpPr>
        <p:spPr>
          <a:xfrm rot="6742154">
            <a:off x="933068" y="3323607"/>
            <a:ext cx="433677" cy="495666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68"/>
          <p:cNvGrpSpPr/>
          <p:nvPr/>
        </p:nvGrpSpPr>
        <p:grpSpPr>
          <a:xfrm>
            <a:off x="4504044" y="2503881"/>
            <a:ext cx="418190" cy="1223680"/>
            <a:chOff x="7785781" y="402207"/>
            <a:chExt cx="418190" cy="1223680"/>
          </a:xfrm>
        </p:grpSpPr>
        <p:cxnSp>
          <p:nvCxnSpPr>
            <p:cNvPr id="70" name="Straight Connector 69"/>
            <p:cNvCxnSpPr>
              <a:endCxn id="71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Isosceles Triangle 70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6345700" y="1232972"/>
            <a:ext cx="1840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niche partitioning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145435" y="1679225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monocultures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71852" y="4177624"/>
            <a:ext cx="111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bicultures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005482" y="3712410"/>
            <a:ext cx="114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tricultures</a:t>
            </a:r>
            <a:endParaRPr lang="en-US" dirty="0"/>
          </a:p>
        </p:txBody>
      </p:sp>
      <p:grpSp>
        <p:nvGrpSpPr>
          <p:cNvPr id="7" name="Group 76"/>
          <p:cNvGrpSpPr/>
          <p:nvPr/>
        </p:nvGrpSpPr>
        <p:grpSpPr>
          <a:xfrm>
            <a:off x="4473056" y="4926816"/>
            <a:ext cx="418190" cy="1223680"/>
            <a:chOff x="7785781" y="402207"/>
            <a:chExt cx="418190" cy="1223680"/>
          </a:xfrm>
        </p:grpSpPr>
        <p:cxnSp>
          <p:nvCxnSpPr>
            <p:cNvPr id="78" name="Straight Connector 77"/>
            <p:cNvCxnSpPr>
              <a:endCxn id="79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Isosceles Triangle 78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9"/>
          <p:cNvGrpSpPr/>
          <p:nvPr/>
        </p:nvGrpSpPr>
        <p:grpSpPr>
          <a:xfrm>
            <a:off x="2903185" y="4929992"/>
            <a:ext cx="418190" cy="1223680"/>
            <a:chOff x="7785781" y="402207"/>
            <a:chExt cx="418190" cy="1223680"/>
          </a:xfrm>
        </p:grpSpPr>
        <p:cxnSp>
          <p:nvCxnSpPr>
            <p:cNvPr id="81" name="Straight Connector 80"/>
            <p:cNvCxnSpPr>
              <a:endCxn id="82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Isosceles Triangle 81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2"/>
          <p:cNvGrpSpPr/>
          <p:nvPr/>
        </p:nvGrpSpPr>
        <p:grpSpPr>
          <a:xfrm>
            <a:off x="1204474" y="5359734"/>
            <a:ext cx="433677" cy="789968"/>
            <a:chOff x="7352104" y="851404"/>
            <a:chExt cx="433677" cy="789968"/>
          </a:xfrm>
        </p:grpSpPr>
        <p:cxnSp>
          <p:nvCxnSpPr>
            <p:cNvPr id="84" name="Straight Connector 83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 84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0"/>
          <p:cNvGrpSpPr/>
          <p:nvPr/>
        </p:nvGrpSpPr>
        <p:grpSpPr>
          <a:xfrm>
            <a:off x="7481020" y="4707784"/>
            <a:ext cx="418190" cy="1223680"/>
            <a:chOff x="7785781" y="402207"/>
            <a:chExt cx="418190" cy="1223680"/>
          </a:xfrm>
        </p:grpSpPr>
        <p:cxnSp>
          <p:nvCxnSpPr>
            <p:cNvPr id="92" name="Straight Connector 91"/>
            <p:cNvCxnSpPr>
              <a:endCxn id="93" idx="3"/>
            </p:cNvCxnSpPr>
            <p:nvPr/>
          </p:nvCxnSpPr>
          <p:spPr>
            <a:xfrm rot="5400000" flipH="1" flipV="1">
              <a:off x="7522440" y="1153451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Isosceles Triangle 92"/>
            <p:cNvSpPr/>
            <p:nvPr/>
          </p:nvSpPr>
          <p:spPr>
            <a:xfrm>
              <a:off x="7785781" y="402207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71"/>
          <p:cNvGrpSpPr>
            <a:grpSpLocks noChangeAspect="1"/>
          </p:cNvGrpSpPr>
          <p:nvPr/>
        </p:nvGrpSpPr>
        <p:grpSpPr>
          <a:xfrm>
            <a:off x="4238470" y="5580934"/>
            <a:ext cx="286227" cy="521379"/>
            <a:chOff x="7352104" y="851404"/>
            <a:chExt cx="433677" cy="789968"/>
          </a:xfrm>
        </p:grpSpPr>
        <p:cxnSp>
          <p:nvCxnSpPr>
            <p:cNvPr id="68" name="Straight Connector 67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Chord 71"/>
          <p:cNvSpPr>
            <a:spLocks noChangeAspect="1"/>
          </p:cNvSpPr>
          <p:nvPr/>
        </p:nvSpPr>
        <p:spPr>
          <a:xfrm rot="6742154">
            <a:off x="6527903" y="5737495"/>
            <a:ext cx="216839" cy="247833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Chord 76"/>
          <p:cNvSpPr>
            <a:spLocks noChangeAspect="1"/>
          </p:cNvSpPr>
          <p:nvPr/>
        </p:nvSpPr>
        <p:spPr>
          <a:xfrm rot="6742154">
            <a:off x="2510072" y="5842263"/>
            <a:ext cx="303567" cy="346966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Chord 79"/>
          <p:cNvSpPr>
            <a:spLocks noChangeAspect="1"/>
          </p:cNvSpPr>
          <p:nvPr/>
        </p:nvSpPr>
        <p:spPr>
          <a:xfrm rot="6742154">
            <a:off x="834497" y="5835349"/>
            <a:ext cx="303567" cy="346966"/>
          </a:xfrm>
          <a:prstGeom prst="chord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71"/>
          <p:cNvGrpSpPr>
            <a:grpSpLocks noChangeAspect="1"/>
          </p:cNvGrpSpPr>
          <p:nvPr/>
        </p:nvGrpSpPr>
        <p:grpSpPr>
          <a:xfrm>
            <a:off x="7010827" y="5410085"/>
            <a:ext cx="286227" cy="521379"/>
            <a:chOff x="7352104" y="851404"/>
            <a:chExt cx="433677" cy="789968"/>
          </a:xfrm>
        </p:grpSpPr>
        <p:cxnSp>
          <p:nvCxnSpPr>
            <p:cNvPr id="86" name="Straight Connector 85"/>
            <p:cNvCxnSpPr/>
            <p:nvPr/>
          </p:nvCxnSpPr>
          <p:spPr>
            <a:xfrm rot="5400000" flipH="1" flipV="1">
              <a:off x="7328853" y="1409026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Rectangle 90"/>
            <p:cNvSpPr/>
            <p:nvPr/>
          </p:nvSpPr>
          <p:spPr>
            <a:xfrm>
              <a:off x="7352104" y="851404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Oval 93"/>
          <p:cNvSpPr>
            <a:spLocks noChangeAspect="1"/>
          </p:cNvSpPr>
          <p:nvPr/>
        </p:nvSpPr>
        <p:spPr>
          <a:xfrm flipH="1" flipV="1">
            <a:off x="7970800" y="1679225"/>
            <a:ext cx="215180" cy="216930"/>
          </a:xfrm>
          <a:prstGeom prst="ellipse">
            <a:avLst/>
          </a:prstGeom>
          <a:gradFill flip="none" rotWithShape="1">
            <a:gsLst>
              <a:gs pos="0">
                <a:srgbClr val="FFFFFF"/>
              </a:gs>
              <a:gs pos="1000">
                <a:schemeClr val="tx2"/>
              </a:gs>
              <a:gs pos="32000">
                <a:schemeClr val="accent3">
                  <a:lumMod val="75000"/>
                </a:schemeClr>
              </a:gs>
              <a:gs pos="2000">
                <a:schemeClr val="accent5"/>
              </a:gs>
              <a:gs pos="85000">
                <a:schemeClr val="tx2"/>
              </a:gs>
            </a:gsLst>
            <a:lin ang="51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97"/>
          <p:cNvGrpSpPr/>
          <p:nvPr/>
        </p:nvGrpSpPr>
        <p:grpSpPr>
          <a:xfrm>
            <a:off x="8030108" y="274638"/>
            <a:ext cx="656692" cy="429543"/>
            <a:chOff x="755060" y="1409550"/>
            <a:chExt cx="1989977" cy="1301645"/>
          </a:xfrm>
        </p:grpSpPr>
        <p:cxnSp>
          <p:nvCxnSpPr>
            <p:cNvPr id="99" name="Straight Connector 98"/>
            <p:cNvCxnSpPr/>
            <p:nvPr/>
          </p:nvCxnSpPr>
          <p:spPr>
            <a:xfrm flipV="1">
              <a:off x="755060" y="2633227"/>
              <a:ext cx="1989977" cy="154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endCxn id="101" idx="3"/>
            </p:cNvCxnSpPr>
            <p:nvPr/>
          </p:nvCxnSpPr>
          <p:spPr>
            <a:xfrm rot="5400000" flipH="1" flipV="1">
              <a:off x="1869906" y="2160794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Isosceles Triangle 100"/>
            <p:cNvSpPr/>
            <p:nvPr/>
          </p:nvSpPr>
          <p:spPr>
            <a:xfrm>
              <a:off x="2133247" y="1409550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1676319" y="2416369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1699570" y="1858747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Chord 103"/>
            <p:cNvSpPr/>
            <p:nvPr/>
          </p:nvSpPr>
          <p:spPr>
            <a:xfrm rot="6742154">
              <a:off x="1171025" y="2246524"/>
              <a:ext cx="433677" cy="495666"/>
            </a:xfrm>
            <a:prstGeom prst="chord">
              <a:avLst/>
            </a:prstGeom>
            <a:solidFill>
              <a:schemeClr val="accent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diversity within a community</a:t>
            </a:r>
            <a:endParaRPr lang="en-US" sz="38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09700"/>
            <a:ext cx="8382000" cy="4800600"/>
          </a:xfrm>
        </p:spPr>
        <p:txBody>
          <a:bodyPr/>
          <a:lstStyle/>
          <a:p>
            <a:r>
              <a:rPr lang="en-US" sz="2600" dirty="0"/>
              <a:t>In the special case of two species, this becomes</a:t>
            </a:r>
          </a:p>
          <a:p>
            <a:pPr lvl="1"/>
            <a:r>
              <a:rPr lang="en-US" sz="2200" dirty="0"/>
              <a:t>f</a:t>
            </a:r>
            <a:r>
              <a:rPr lang="en-US" sz="2200" baseline="-25000" dirty="0"/>
              <a:t>2 </a:t>
            </a:r>
            <a:r>
              <a:rPr lang="en-US" sz="2200" dirty="0"/>
              <a:t>&gt; f</a:t>
            </a:r>
            <a:r>
              <a:rPr lang="en-US" sz="2200" baseline="-25000" dirty="0"/>
              <a:t>1</a:t>
            </a:r>
            <a:r>
              <a:rPr lang="en-US" sz="2200" dirty="0"/>
              <a:t> + (</a:t>
            </a:r>
            <a:r>
              <a:rPr lang="en-US" sz="2200" dirty="0" err="1"/>
              <a:t>m</a:t>
            </a:r>
            <a:r>
              <a:rPr lang="en-US" sz="2200" dirty="0"/>
              <a:t> + </a:t>
            </a:r>
            <a:r>
              <a:rPr lang="en-US" sz="2200" dirty="0" err="1">
                <a:sym typeface="Symbol" charset="2"/>
              </a:rPr>
              <a:t></a:t>
            </a:r>
            <a:r>
              <a:rPr lang="en-US" sz="2200" dirty="0">
                <a:sym typeface="Symbol" charset="2"/>
              </a:rPr>
              <a:t>) </a:t>
            </a:r>
            <a:r>
              <a:rPr lang="en-US" sz="2200" dirty="0" err="1">
                <a:sym typeface="Symbol" charset="2"/>
              </a:rPr>
              <a:t></a:t>
            </a:r>
            <a:r>
              <a:rPr lang="en-US" sz="2200" dirty="0" smtClean="0">
                <a:sym typeface="Symbol" charset="2"/>
              </a:rPr>
              <a:t> ÷</a:t>
            </a:r>
            <a:r>
              <a:rPr lang="en-US" sz="2200" dirty="0" smtClean="0">
                <a:sym typeface="SymbolPS" pitchFamily="18" charset="2"/>
              </a:rPr>
              <a:t> </a:t>
            </a:r>
            <a:r>
              <a:rPr lang="en-US" sz="2200" dirty="0" err="1">
                <a:sym typeface="SymbolPS" pitchFamily="18" charset="2"/>
              </a:rPr>
              <a:t>m</a:t>
            </a:r>
            <a:endParaRPr lang="en-US" sz="2200" dirty="0">
              <a:sym typeface="SymbolPS" pitchFamily="18" charset="2"/>
            </a:endParaRPr>
          </a:p>
          <a:p>
            <a:pPr lvl="1"/>
            <a:r>
              <a:rPr lang="en-US" sz="2200" dirty="0">
                <a:sym typeface="SymbolPS" pitchFamily="18" charset="2"/>
              </a:rPr>
              <a:t>Where </a:t>
            </a:r>
            <a:r>
              <a:rPr lang="en-US" sz="2200" dirty="0" err="1">
                <a:sym typeface="Symbol" charset="2"/>
              </a:rPr>
              <a:t></a:t>
            </a:r>
            <a:r>
              <a:rPr lang="en-US" sz="2200" dirty="0">
                <a:sym typeface="Symbol" charset="2"/>
              </a:rPr>
              <a:t> = f</a:t>
            </a:r>
            <a:r>
              <a:rPr lang="en-US" sz="2200" baseline="-25000" dirty="0">
                <a:sym typeface="Symbol" charset="2"/>
              </a:rPr>
              <a:t>1</a:t>
            </a:r>
            <a:r>
              <a:rPr lang="en-US" sz="2200" dirty="0">
                <a:sym typeface="Symbol" charset="2"/>
              </a:rPr>
              <a:t> - </a:t>
            </a:r>
            <a:r>
              <a:rPr lang="en-US" sz="2200" dirty="0" err="1">
                <a:sym typeface="Symbol" charset="2"/>
              </a:rPr>
              <a:t>m</a:t>
            </a:r>
            <a:endParaRPr lang="en-US" sz="2200" dirty="0">
              <a:sym typeface="Symbol" charset="2"/>
            </a:endParaRPr>
          </a:p>
          <a:p>
            <a:pPr lvl="1"/>
            <a:endParaRPr lang="en-US" sz="2200" dirty="0">
              <a:sym typeface="SymbolPS" pitchFamily="18" charset="2"/>
            </a:endParaRP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5475" y="2514600"/>
            <a:ext cx="56388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2847975" cy="376238"/>
          </a:xfrm>
          <a:prstGeom prst="rect">
            <a:avLst/>
          </a:prstGeom>
          <a:noFill/>
          <a:ln w="9525">
            <a:solidFill>
              <a:srgbClr val="0C5986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Species can invade here</a:t>
            </a:r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3581400" y="31242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7010400" y="2438400"/>
            <a:ext cx="1793875" cy="376238"/>
          </a:xfrm>
          <a:prstGeom prst="rect">
            <a:avLst/>
          </a:prstGeom>
          <a:noFill/>
          <a:ln w="9525">
            <a:solidFill>
              <a:srgbClr val="0C5986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Or invade here</a:t>
            </a:r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 flipH="1">
            <a:off x="7315200" y="28956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029200" y="2362200"/>
            <a:ext cx="1539875" cy="376238"/>
          </a:xfrm>
          <a:prstGeom prst="rect">
            <a:avLst/>
          </a:prstGeom>
          <a:noFill/>
          <a:ln w="9525">
            <a:solidFill>
              <a:schemeClr val="accent5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But not here</a:t>
            </a:r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5638800" y="28194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AutoShape 11"/>
          <p:cNvSpPr>
            <a:spLocks/>
          </p:cNvSpPr>
          <p:nvPr/>
        </p:nvSpPr>
        <p:spPr bwMode="auto">
          <a:xfrm>
            <a:off x="3352800" y="4953000"/>
            <a:ext cx="914400" cy="6096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990600" y="4800600"/>
            <a:ext cx="2149475" cy="952500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 b="1"/>
              <a:t>Height of the bar shows measure of abundance of i</a:t>
            </a:r>
            <a:r>
              <a:rPr lang="en-US" sz="1400" b="1" baseline="30000"/>
              <a:t>th</a:t>
            </a:r>
            <a:r>
              <a:rPr lang="en-US" sz="1400" b="1"/>
              <a:t> species</a:t>
            </a:r>
          </a:p>
        </p:txBody>
      </p:sp>
      <p:grpSp>
        <p:nvGrpSpPr>
          <p:cNvPr id="2" name="Group 12"/>
          <p:cNvGrpSpPr/>
          <p:nvPr/>
        </p:nvGrpSpPr>
        <p:grpSpPr>
          <a:xfrm>
            <a:off x="8030108" y="274638"/>
            <a:ext cx="656692" cy="429543"/>
            <a:chOff x="755060" y="1409550"/>
            <a:chExt cx="1989977" cy="1301645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755060" y="2633227"/>
              <a:ext cx="1989977" cy="154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16" idx="3"/>
            </p:cNvCxnSpPr>
            <p:nvPr/>
          </p:nvCxnSpPr>
          <p:spPr>
            <a:xfrm rot="5400000" flipH="1" flipV="1">
              <a:off x="1869906" y="2160794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Isosceles Triangle 15"/>
            <p:cNvSpPr/>
            <p:nvPr/>
          </p:nvSpPr>
          <p:spPr>
            <a:xfrm>
              <a:off x="2133247" y="1409550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 flipH="1" flipV="1">
              <a:off x="1676319" y="2416369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1699570" y="1858747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hord 18"/>
            <p:cNvSpPr/>
            <p:nvPr/>
          </p:nvSpPr>
          <p:spPr>
            <a:xfrm rot="6742154">
              <a:off x="1171025" y="2246524"/>
              <a:ext cx="433677" cy="495666"/>
            </a:xfrm>
            <a:prstGeom prst="chord">
              <a:avLst/>
            </a:prstGeom>
            <a:solidFill>
              <a:schemeClr val="accent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6210300"/>
            <a:ext cx="31400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99165" y="6273224"/>
            <a:ext cx="81360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Kinzig</a:t>
            </a:r>
            <a:r>
              <a:rPr lang="en-US" sz="1400" dirty="0" smtClean="0"/>
              <a:t>, A.P., S.A. Levin, J. </a:t>
            </a:r>
            <a:r>
              <a:rPr lang="en-US" sz="1400" dirty="0" err="1" smtClean="0"/>
              <a:t>Dushoff</a:t>
            </a:r>
            <a:r>
              <a:rPr lang="en-US" sz="1400" dirty="0" smtClean="0"/>
              <a:t>, and S. </a:t>
            </a:r>
            <a:r>
              <a:rPr lang="en-US" sz="1400" dirty="0" err="1" smtClean="0"/>
              <a:t>Pacala</a:t>
            </a:r>
            <a:r>
              <a:rPr lang="en-US" sz="1400" dirty="0" smtClean="0"/>
              <a:t>. 1999. </a:t>
            </a:r>
            <a:r>
              <a:rPr lang="en-US" sz="1400" i="1" dirty="0" smtClean="0"/>
              <a:t>The American Naturalist</a:t>
            </a:r>
            <a:r>
              <a:rPr lang="en-US" sz="1400" dirty="0" smtClean="0"/>
              <a:t> </a:t>
            </a:r>
            <a:r>
              <a:rPr lang="en-US" sz="1400" b="1" dirty="0" smtClean="0"/>
              <a:t>153</a:t>
            </a:r>
            <a:r>
              <a:rPr lang="en-US" sz="1400" dirty="0" smtClean="0"/>
              <a:t>(4):371-383.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diversity within a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“Niche partitioning” [limiting similarity] is a fundamental concept in ecology.</a:t>
            </a:r>
          </a:p>
          <a:p>
            <a:r>
              <a:rPr lang="en-US" dirty="0" smtClean="0"/>
              <a:t>Species “evolve away” from competitors [reduce </a:t>
            </a:r>
            <a:r>
              <a:rPr lang="en-US" dirty="0" err="1" smtClean="0"/>
              <a:t>interspecific</a:t>
            </a:r>
            <a:r>
              <a:rPr lang="en-US" dirty="0" smtClean="0"/>
              <a:t> competition]</a:t>
            </a:r>
          </a:p>
          <a:p>
            <a:pPr lvl="1"/>
            <a:r>
              <a:rPr lang="en-US" dirty="0" smtClean="0"/>
              <a:t>If your competitor is light-loving (canopy seeking) become shade tolerant.</a:t>
            </a:r>
          </a:p>
          <a:p>
            <a:pPr lvl="1"/>
            <a:r>
              <a:rPr lang="en-US" dirty="0" smtClean="0"/>
              <a:t>If your competitor is a slow-growing competitive dominant, become a colonizer.</a:t>
            </a:r>
          </a:p>
          <a:p>
            <a:r>
              <a:rPr lang="en-US" dirty="0" smtClean="0"/>
              <a:t>Ecological (</a:t>
            </a:r>
            <a:r>
              <a:rPr lang="en-US" dirty="0" err="1" smtClean="0"/>
              <a:t>bioeconomic</a:t>
            </a:r>
            <a:r>
              <a:rPr lang="en-US" dirty="0" smtClean="0"/>
              <a:t>) models purporting to represent realistic species assemblages should model the “niche trade-off” structuring the system.</a:t>
            </a:r>
          </a:p>
          <a:p>
            <a:pPr lvl="1"/>
            <a:r>
              <a:rPr lang="en-US" dirty="0" smtClean="0"/>
              <a:t>Species are not evenly distributed in trait space.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030108" y="274638"/>
            <a:ext cx="656692" cy="429543"/>
            <a:chOff x="755060" y="1409550"/>
            <a:chExt cx="1989977" cy="130164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755060" y="2633227"/>
              <a:ext cx="1989977" cy="154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endCxn id="7" idx="3"/>
            </p:cNvCxnSpPr>
            <p:nvPr/>
          </p:nvCxnSpPr>
          <p:spPr>
            <a:xfrm rot="5400000" flipH="1" flipV="1">
              <a:off x="1869906" y="2160794"/>
              <a:ext cx="92937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/>
            <p:cNvSpPr/>
            <p:nvPr/>
          </p:nvSpPr>
          <p:spPr>
            <a:xfrm>
              <a:off x="2133247" y="1409550"/>
              <a:ext cx="418190" cy="29430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5400000" flipH="1" flipV="1">
              <a:off x="1676319" y="2416369"/>
              <a:ext cx="449198" cy="15494"/>
            </a:xfrm>
            <a:prstGeom prst="line">
              <a:avLst/>
            </a:prstGeom>
            <a:ln w="57150" cap="flat" cmpd="sng" algn="ctr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1699570" y="1858747"/>
              <a:ext cx="433677" cy="340770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hord 9"/>
            <p:cNvSpPr/>
            <p:nvPr/>
          </p:nvSpPr>
          <p:spPr>
            <a:xfrm rot="6742154">
              <a:off x="1171025" y="2246524"/>
              <a:ext cx="433677" cy="495666"/>
            </a:xfrm>
            <a:prstGeom prst="chord">
              <a:avLst/>
            </a:prstGeom>
            <a:solidFill>
              <a:schemeClr val="accent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232344"/>
            <a:ext cx="8229600" cy="589382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SzPct val="200000"/>
            </a:pPr>
            <a:r>
              <a:rPr lang="en-US" sz="2800" dirty="0" smtClean="0"/>
              <a:t>what are ecosystem services?</a:t>
            </a:r>
          </a:p>
          <a:p>
            <a:pPr>
              <a:buClr>
                <a:srgbClr val="FF000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00FF"/>
              </a:buClr>
              <a:buSzPct val="200000"/>
            </a:pPr>
            <a:r>
              <a:rPr lang="en-US" sz="2800" dirty="0" smtClean="0"/>
              <a:t>what is natural capital, and how does it relate to ecosystem services?</a:t>
            </a:r>
          </a:p>
          <a:p>
            <a:pPr>
              <a:buClr>
                <a:srgbClr val="0000FF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FFFF00"/>
              </a:buClr>
              <a:buSzPct val="200000"/>
            </a:pPr>
            <a:r>
              <a:rPr lang="en-US" sz="2800" dirty="0" smtClean="0"/>
              <a:t>what is the role of biodiversity in delivering ecosystem services?</a:t>
            </a:r>
          </a:p>
          <a:p>
            <a:pPr>
              <a:buClr>
                <a:srgbClr val="80008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FF00"/>
              </a:buClr>
              <a:buSzPct val="200000"/>
            </a:pPr>
            <a:r>
              <a:rPr lang="en-US" sz="2800" dirty="0" smtClean="0"/>
              <a:t>what is the role of scholarship or science in the sustainability discourse?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8" y="803543"/>
            <a:ext cx="3999320" cy="246552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024467" y="803543"/>
            <a:ext cx="11224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9C0001"/>
                </a:solidFill>
              </a:rPr>
              <a:t>High latitude</a:t>
            </a:r>
            <a:endParaRPr lang="en-US" sz="1400" dirty="0">
              <a:solidFill>
                <a:srgbClr val="9C0001"/>
              </a:solidFill>
            </a:endParaRP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rot="10800000" flipV="1">
            <a:off x="650515" y="957432"/>
            <a:ext cx="373952" cy="1538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79012" y="2122068"/>
            <a:ext cx="10951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9C0001"/>
                </a:solidFill>
              </a:rPr>
              <a:t>Low latitude</a:t>
            </a:r>
            <a:endParaRPr lang="en-US" sz="1400" dirty="0">
              <a:solidFill>
                <a:srgbClr val="9C0001"/>
              </a:solidFill>
            </a:endParaRPr>
          </a:p>
        </p:txBody>
      </p:sp>
      <p:cxnSp>
        <p:nvCxnSpPr>
          <p:cNvPr id="12" name="Straight Arrow Connector 11"/>
          <p:cNvCxnSpPr>
            <a:stCxn id="9" idx="1"/>
          </p:cNvCxnSpPr>
          <p:nvPr/>
        </p:nvCxnSpPr>
        <p:spPr>
          <a:xfrm rot="10800000">
            <a:off x="650514" y="2122069"/>
            <a:ext cx="528499" cy="153889"/>
          </a:xfrm>
          <a:prstGeom prst="straightConnector1">
            <a:avLst/>
          </a:prstGeom>
          <a:ln>
            <a:solidFill>
              <a:srgbClr val="9C000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0" y="5770928"/>
            <a:ext cx="3344091" cy="160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87844" y="5972308"/>
            <a:ext cx="3918240" cy="2318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400" dirty="0">
                <a:solidFill>
                  <a:srgbClr val="000000"/>
                </a:solidFill>
                <a:ea typeface="msgothic" charset="0"/>
                <a:cs typeface="msgothic" charset="0"/>
              </a:rPr>
              <a:t>Fuhrman J A et al. PNAS 2008;105:7774-7778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rcRect b="73785"/>
          <a:stretch>
            <a:fillRect/>
          </a:stretch>
        </p:blipFill>
        <p:spPr>
          <a:xfrm>
            <a:off x="5237268" y="511155"/>
            <a:ext cx="3718888" cy="161091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rcRect t="74359"/>
          <a:stretch>
            <a:fillRect/>
          </a:stretch>
        </p:blipFill>
        <p:spPr>
          <a:xfrm>
            <a:off x="5237268" y="2335578"/>
            <a:ext cx="3718888" cy="157569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76200" y="6248400"/>
            <a:ext cx="76667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H. </a:t>
            </a:r>
            <a:r>
              <a:rPr lang="en-US" sz="1400" dirty="0" err="1" smtClean="0"/>
              <a:t>Kreft</a:t>
            </a:r>
            <a:r>
              <a:rPr lang="en-US" sz="1400" dirty="0" smtClean="0"/>
              <a:t> and W. </a:t>
            </a:r>
            <a:r>
              <a:rPr lang="en-US" sz="1400" dirty="0" err="1" smtClean="0"/>
              <a:t>Jetz</a:t>
            </a:r>
            <a:r>
              <a:rPr lang="en-US" sz="1400" dirty="0" smtClean="0"/>
              <a:t>. PNAS  April 3, 2007   vol. 104  no. 14  5925-5930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218767"/>
            <a:ext cx="478006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9C0001"/>
                </a:solidFill>
              </a:rPr>
              <a:t>The competitive dominant tends to be less abundant in low latitudes</a:t>
            </a:r>
            <a:endParaRPr lang="en-US" sz="1600" dirty="0">
              <a:solidFill>
                <a:srgbClr val="9C000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844" y="3561454"/>
            <a:ext cx="4047934" cy="229957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235778" y="5186152"/>
            <a:ext cx="478006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Potentially driven by more equitable conditions [lower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stochasticity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en-US" sz="16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US" sz="16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?]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63932" y="4042375"/>
            <a:ext cx="4780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</a:rPr>
              <a:t>Corresponding to increasing diversity at lower latitudes</a:t>
            </a:r>
            <a:endParaRPr lang="en-US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problems with using diversity-functioning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Nature does not randomly assemble species</a:t>
            </a:r>
          </a:p>
          <a:p>
            <a:r>
              <a:rPr lang="en-US" dirty="0" smtClean="0"/>
              <a:t>The competitive dominant may not be the one best suited for delivering the service of interest (think of the whole of agriculture)</a:t>
            </a:r>
          </a:p>
          <a:p>
            <a:r>
              <a:rPr lang="en-US" dirty="0" smtClean="0"/>
              <a:t>If we know which species (configurations, entities) are best at delivering a particular service, why rely on sampling?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Some Challenges: Trade-offs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626403"/>
            <a:ext cx="2206815" cy="4974752"/>
          </a:xfrm>
          <a:prstGeom prst="rect">
            <a:avLst/>
          </a:prstGeom>
          <a:effectLst>
            <a:innerShdw blurRad="63500" dist="50800" dir="13500000">
              <a:srgbClr val="000000">
                <a:alpha val="50000"/>
              </a:srgbClr>
            </a:inn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Supporting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dirty="0"/>
              <a:t> </a:t>
            </a:r>
            <a:r>
              <a:rPr lang="en-US" sz="1600" dirty="0"/>
              <a:t>Nutrient cycling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 Soil Formation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 Primary Production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7319" y="1626403"/>
            <a:ext cx="2106431" cy="1425039"/>
          </a:xfrm>
          <a:prstGeom prst="rect">
            <a:avLst/>
          </a:prstGeom>
          <a:effectLst>
            <a:innerShdw blurRad="63500" dist="50800" dir="189000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Provisioning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0000"/>
                </a:solidFill>
              </a:rPr>
              <a:t>Food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Freshwater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Wood and Fiber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Fuel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2927319" y="3352800"/>
            <a:ext cx="2106431" cy="1425039"/>
          </a:xfrm>
          <a:prstGeom prst="rect">
            <a:avLst/>
          </a:prstGeom>
          <a:effectLst>
            <a:innerShdw blurRad="63500" dist="508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Regulating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Climate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Flood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Disease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27319" y="5176116"/>
            <a:ext cx="2106431" cy="1425039"/>
          </a:xfrm>
          <a:prstGeom prst="rect">
            <a:avLst/>
          </a:prstGeom>
          <a:effectLst>
            <a:innerShdw blurRad="63500" dist="508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Cultural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Aesthetic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Spiritual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Recreational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292350" y="2090738"/>
            <a:ext cx="882650" cy="58896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222500" y="3652838"/>
            <a:ext cx="882650" cy="58896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152650" y="5508625"/>
            <a:ext cx="882650" cy="588963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46" name="TextBox 16"/>
          <p:cNvSpPr txBox="1">
            <a:spLocks noChangeArrowheads="1"/>
          </p:cNvSpPr>
          <p:nvPr/>
        </p:nvSpPr>
        <p:spPr bwMode="auto">
          <a:xfrm>
            <a:off x="5389563" y="1627188"/>
            <a:ext cx="3754437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rbel" charset="0"/>
              </a:rPr>
              <a:t>To Grossly Oversimplify…</a:t>
            </a:r>
          </a:p>
          <a:p>
            <a:endParaRPr lang="en-US" dirty="0">
              <a:latin typeface="Corbel" charset="0"/>
            </a:endParaRPr>
          </a:p>
          <a:p>
            <a:r>
              <a:rPr lang="en-US" b="1" dirty="0">
                <a:latin typeface="Corbel" charset="0"/>
              </a:rPr>
              <a:t>Provisioning services</a:t>
            </a:r>
            <a:r>
              <a:rPr lang="en-US" dirty="0">
                <a:latin typeface="Corbel" charset="0"/>
              </a:rPr>
              <a:t> are often enhanced through simplification of natural systems (reductions in biodiversity).</a:t>
            </a:r>
          </a:p>
          <a:p>
            <a:endParaRPr lang="en-US" dirty="0" smtClean="0">
              <a:latin typeface="Corbel" charset="0"/>
            </a:endParaRPr>
          </a:p>
          <a:p>
            <a:r>
              <a:rPr lang="en-US" b="1" dirty="0" smtClean="0">
                <a:latin typeface="Corbel" charset="0"/>
              </a:rPr>
              <a:t>Regulating </a:t>
            </a:r>
            <a:r>
              <a:rPr lang="en-US" b="1" dirty="0">
                <a:latin typeface="Corbel" charset="0"/>
              </a:rPr>
              <a:t>services</a:t>
            </a:r>
            <a:r>
              <a:rPr lang="en-US" dirty="0">
                <a:latin typeface="Corbel" charset="0"/>
              </a:rPr>
              <a:t> are often positively correlated with biodiversity.</a:t>
            </a:r>
          </a:p>
          <a:p>
            <a:endParaRPr lang="en-US" b="1" dirty="0">
              <a:latin typeface="Corbel" charset="0"/>
            </a:endParaRPr>
          </a:p>
          <a:p>
            <a:endParaRPr lang="en-US" b="1" dirty="0">
              <a:latin typeface="Corbel" charset="0"/>
            </a:endParaRPr>
          </a:p>
          <a:p>
            <a:r>
              <a:rPr lang="en-US" b="1" dirty="0">
                <a:latin typeface="Corbel" charset="0"/>
              </a:rPr>
              <a:t>Cultural services</a:t>
            </a:r>
            <a:r>
              <a:rPr lang="en-US" dirty="0">
                <a:latin typeface="Corbel" charset="0"/>
              </a:rPr>
              <a:t> have no “regular” relationship with biodiversity.</a:t>
            </a:r>
            <a:endParaRPr lang="en-US" b="1" dirty="0">
              <a:latin typeface="Corbel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075A8E-401A-0747-B982-0BE438AD1526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232344"/>
            <a:ext cx="8229600" cy="5893820"/>
          </a:xfrm>
        </p:spPr>
        <p:txBody>
          <a:bodyPr>
            <a:normAutofit/>
          </a:bodyPr>
          <a:lstStyle/>
          <a:p>
            <a:pPr>
              <a:buClr>
                <a:srgbClr val="80008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FF00"/>
              </a:buClr>
              <a:buSzPct val="200000"/>
            </a:pPr>
            <a:r>
              <a:rPr lang="en-US" sz="2800" dirty="0" smtClean="0"/>
              <a:t>what is the role of scholarship or science in the sustainability discourse?</a:t>
            </a:r>
          </a:p>
          <a:p>
            <a:pPr>
              <a:buClr>
                <a:srgbClr val="00FF0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00FF00"/>
              </a:buClr>
              <a:buSzPct val="200000"/>
            </a:pPr>
            <a:r>
              <a:rPr lang="en-US" sz="2800" dirty="0" smtClean="0"/>
              <a:t>if people don’t hold a certain value, should we as scientists argue they should?</a:t>
            </a:r>
          </a:p>
          <a:p>
            <a:pPr>
              <a:buClr>
                <a:srgbClr val="00FF00"/>
              </a:buClr>
              <a:buSzPct val="200000"/>
            </a:pPr>
            <a:r>
              <a:rPr lang="en-US" sz="2800" dirty="0" smtClean="0"/>
              <a:t>if we are asked to speak as scientists, should we confine ourselves to the science in our remarks?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232344"/>
            <a:ext cx="8229600" cy="589382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SzPct val="200000"/>
            </a:pPr>
            <a:r>
              <a:rPr lang="en-US" sz="2800" dirty="0" smtClean="0"/>
              <a:t>what are ecosystem services?</a:t>
            </a:r>
          </a:p>
          <a:p>
            <a:pPr>
              <a:buClr>
                <a:srgbClr val="FF0000"/>
              </a:buClr>
              <a:buSzPct val="200000"/>
              <a:buNone/>
            </a:pPr>
            <a:endParaRPr lang="en-US" sz="2800" dirty="0" smtClean="0"/>
          </a:p>
          <a:p>
            <a:pPr>
              <a:buClr>
                <a:srgbClr val="FF0000"/>
              </a:buClr>
              <a:buSzPct val="20000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  <a:ea typeface="+mj-ea"/>
              </a:rPr>
              <a:t>Focus: Ecosystem Services </a:t>
            </a:r>
            <a:br>
              <a:rPr lang="en-US">
                <a:solidFill>
                  <a:schemeClr val="accent1">
                    <a:satMod val="150000"/>
                  </a:schemeClr>
                </a:solidFill>
                <a:ea typeface="+mj-ea"/>
              </a:rPr>
            </a:br>
            <a:r>
              <a:rPr lang="en-US" sz="3200">
                <a:solidFill>
                  <a:schemeClr val="accent1">
                    <a:satMod val="150000"/>
                  </a:schemeClr>
                </a:solidFill>
                <a:ea typeface="+mj-ea"/>
              </a:rPr>
              <a:t>The benefits people obtain from ecosystems</a:t>
            </a:r>
            <a:r>
              <a:rPr lang="en-US">
                <a:solidFill>
                  <a:schemeClr val="accent1">
                    <a:satMod val="150000"/>
                  </a:schemeClr>
                </a:solidFill>
                <a:ea typeface="+mj-ea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626403"/>
            <a:ext cx="2206815" cy="4974752"/>
          </a:xfrm>
          <a:prstGeom prst="rect">
            <a:avLst/>
          </a:prstGeom>
          <a:effectLst>
            <a:innerShdw blurRad="63500" dist="50800" dir="13500000">
              <a:srgbClr val="000000">
                <a:alpha val="50000"/>
              </a:srgbClr>
            </a:inn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Supporting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dirty="0"/>
              <a:t> </a:t>
            </a:r>
            <a:r>
              <a:rPr lang="en-US" sz="1600" dirty="0"/>
              <a:t>Nutrient cycling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 Soil Formation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 Primary Production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7319" y="1626403"/>
            <a:ext cx="2106431" cy="1425039"/>
          </a:xfrm>
          <a:prstGeom prst="rect">
            <a:avLst/>
          </a:prstGeom>
          <a:effectLst>
            <a:innerShdw blurRad="63500" dist="50800" dir="189000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Provisioning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Food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chemeClr val="tx1"/>
                </a:solidFill>
              </a:rPr>
              <a:t> Freshwater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chemeClr val="tx1"/>
                </a:solidFill>
              </a:rPr>
              <a:t> Wood and Fiber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chemeClr val="tx1"/>
                </a:solidFill>
              </a:rPr>
              <a:t> Fuel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chemeClr val="tx1"/>
                </a:solidFill>
              </a:rPr>
              <a:t> 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2927319" y="3352800"/>
            <a:ext cx="2106431" cy="1425039"/>
          </a:xfrm>
          <a:prstGeom prst="rect">
            <a:avLst/>
          </a:prstGeom>
          <a:effectLst>
            <a:innerShdw blurRad="63500" dist="508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Regulating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Climate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Flood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Disease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27319" y="5176116"/>
            <a:ext cx="2106431" cy="1425039"/>
          </a:xfrm>
          <a:prstGeom prst="rect">
            <a:avLst/>
          </a:prstGeom>
          <a:effectLst>
            <a:innerShdw blurRad="63500" dist="508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Cultural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Aesthetic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Spiritual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Recreational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92663" y="6232525"/>
            <a:ext cx="38941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Source: Millennium Ecosystem Assessment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292350" y="2090738"/>
            <a:ext cx="882650" cy="58896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222500" y="3652838"/>
            <a:ext cx="882650" cy="58896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152650" y="5508625"/>
            <a:ext cx="882650" cy="588963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42861-FA7A-BC45-B1AF-1B5D2CD373CE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The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Problem(s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)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Traditional conservation strategies privilege species and habitats over other types of services.</a:t>
            </a:r>
          </a:p>
          <a:p>
            <a:pPr eaLnBrk="1" hangingPunct="1"/>
            <a:r>
              <a:rPr lang="en-US" smtClean="0"/>
              <a:t>Many land use decisions ignore ecosystem services because there are no “signals” directing owners or managers to do otherwise.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D94D06-B15E-E046-8159-480B4C67C95B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  <a:ea typeface="+mj-ea"/>
              </a:rPr>
              <a:t>Focus: Ecosystem Services </a:t>
            </a:r>
            <a:br>
              <a:rPr lang="en-US">
                <a:solidFill>
                  <a:schemeClr val="accent1">
                    <a:satMod val="150000"/>
                  </a:schemeClr>
                </a:solidFill>
                <a:ea typeface="+mj-ea"/>
              </a:rPr>
            </a:br>
            <a:r>
              <a:rPr lang="en-US" sz="3200">
                <a:solidFill>
                  <a:schemeClr val="accent1">
                    <a:satMod val="150000"/>
                  </a:schemeClr>
                </a:solidFill>
                <a:ea typeface="+mj-ea"/>
              </a:rPr>
              <a:t>The benefits people obtain from ecosystems</a:t>
            </a:r>
            <a:r>
              <a:rPr lang="en-US">
                <a:solidFill>
                  <a:schemeClr val="accent1">
                    <a:satMod val="150000"/>
                  </a:schemeClr>
                </a:solidFill>
                <a:ea typeface="+mj-ea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626403"/>
            <a:ext cx="2206815" cy="4974752"/>
          </a:xfrm>
          <a:prstGeom prst="rect">
            <a:avLst/>
          </a:prstGeom>
          <a:effectLst>
            <a:innerShdw blurRad="63500" dist="50800" dir="13500000">
              <a:srgbClr val="000000">
                <a:alpha val="50000"/>
              </a:srgbClr>
            </a:inn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Supporting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dirty="0"/>
              <a:t> </a:t>
            </a:r>
            <a:r>
              <a:rPr lang="en-US" sz="1600" dirty="0"/>
              <a:t>Nutrient cycling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 Soil Formation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 Primary Production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dirty="0"/>
              <a:t>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7319" y="1626403"/>
            <a:ext cx="2106431" cy="1425039"/>
          </a:xfrm>
          <a:prstGeom prst="rect">
            <a:avLst/>
          </a:prstGeom>
          <a:effectLst>
            <a:innerShdw blurRad="63500" dist="50800" dir="189000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Provisioning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0000"/>
                </a:solidFill>
              </a:rPr>
              <a:t>Food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Freshwater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Wood and Fiber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Fuel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2927319" y="3352800"/>
            <a:ext cx="2106431" cy="1425039"/>
          </a:xfrm>
          <a:prstGeom prst="rect">
            <a:avLst/>
          </a:prstGeom>
          <a:effectLst>
            <a:innerShdw blurRad="63500" dist="508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Regulating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Climate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Flood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Disease Regulation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27319" y="5176116"/>
            <a:ext cx="2106431" cy="1425039"/>
          </a:xfrm>
          <a:prstGeom prst="rect">
            <a:avLst/>
          </a:prstGeom>
          <a:effectLst>
            <a:innerShdw blurRad="63500" dist="508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Cultural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Aesthetic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Spiritual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Recreational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400" dirty="0">
                <a:solidFill>
                  <a:srgbClr val="000000"/>
                </a:solidFill>
              </a:rPr>
              <a:t> …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292350" y="2090738"/>
            <a:ext cx="882650" cy="58896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222500" y="3652838"/>
            <a:ext cx="882650" cy="58896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152650" y="5508625"/>
            <a:ext cx="882650" cy="588963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516563" y="1627188"/>
            <a:ext cx="3170237" cy="1476375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5"/>
                </a:solidFill>
                <a:latin typeface="+mn-lt"/>
                <a:ea typeface="+mn-ea"/>
                <a:cs typeface="+mn-cs"/>
              </a:rPr>
              <a:t>Markets for many provisioning services (efficient), but often with significant and unaccounted for externalities (leads to oversupply)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16563" y="3352800"/>
            <a:ext cx="3170237" cy="1200150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5"/>
                </a:solidFill>
                <a:latin typeface="+mn-lt"/>
                <a:ea typeface="+mn-ea"/>
                <a:cs typeface="+mn-cs"/>
              </a:rPr>
              <a:t>Regulating services largely unaccounted for in existing markets or institutions (leads to undersupply)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16563" y="5176838"/>
            <a:ext cx="3170237" cy="1200150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5"/>
                </a:solidFill>
                <a:latin typeface="+mn-lt"/>
                <a:ea typeface="+mn-ea"/>
                <a:cs typeface="+mn-cs"/>
              </a:rPr>
              <a:t>Some cultural services accounted for in decision making (e.g., recreation) while others are not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9D1F98-C753-3A48-A1DB-84D782F41DE5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Some Solutions (not mutually exclusive)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Create mechanisms so that prices (values) are placed on currently unpriced or underpriced services</a:t>
            </a:r>
          </a:p>
          <a:p>
            <a:pPr lvl="1" eaLnBrk="1" hangingPunct="1"/>
            <a:r>
              <a:rPr lang="en-US" smtClean="0"/>
              <a:t>Internalize externalities</a:t>
            </a:r>
          </a:p>
          <a:p>
            <a:pPr lvl="1" eaLnBrk="1" hangingPunct="1"/>
            <a:r>
              <a:rPr lang="en-US" smtClean="0"/>
              <a:t>Create markets (payments for ecosystem services)</a:t>
            </a:r>
          </a:p>
          <a:p>
            <a:pPr lvl="1" eaLnBrk="1" hangingPunct="1"/>
            <a:r>
              <a:rPr lang="en-US" smtClean="0"/>
              <a:t>Impose regulations</a:t>
            </a:r>
          </a:p>
          <a:p>
            <a:pPr eaLnBrk="1" hangingPunct="1">
              <a:buFont typeface="Wingdings 2" charset="2"/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B6965E-66B7-6B40-9FA2-71D7B1DAE174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Some Challenges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Ecosystem services can be difficult to manage optimally because there are potential </a:t>
            </a:r>
            <a:r>
              <a:rPr lang="en-US" b="1" smtClean="0"/>
              <a:t>trade-offs</a:t>
            </a:r>
            <a:r>
              <a:rPr lang="en-US" smtClean="0"/>
              <a:t> among ecosystem services, and there are issues of </a:t>
            </a:r>
            <a:r>
              <a:rPr lang="en-US" b="1" smtClean="0"/>
              <a:t>scale</a:t>
            </a:r>
            <a:r>
              <a:rPr lang="en-US" smtClean="0"/>
              <a:t> (the value of a service depends on the temporal or spatial scale under consideration).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CAC0B1-1605-7447-9C30-0F750F7BBC79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The Challenge of Trade-Offs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Consider the case of the Phoenix metropolitan area</a:t>
            </a:r>
          </a:p>
          <a:p>
            <a:pPr lvl="1" eaLnBrk="1" hangingPunct="1"/>
            <a:r>
              <a:rPr lang="en-US" smtClean="0"/>
              <a:t>Some critical ecosystem services include </a:t>
            </a:r>
            <a:r>
              <a:rPr lang="en-US" smtClean="0">
                <a:solidFill>
                  <a:schemeClr val="tx2"/>
                </a:solidFill>
              </a:rPr>
              <a:t>freshwater provisioning</a:t>
            </a:r>
            <a:r>
              <a:rPr lang="en-US" smtClean="0"/>
              <a:t>, </a:t>
            </a:r>
            <a:r>
              <a:rPr lang="en-US" smtClean="0">
                <a:solidFill>
                  <a:srgbClr val="D09A08"/>
                </a:solidFill>
              </a:rPr>
              <a:t>air quality regulation</a:t>
            </a:r>
            <a:r>
              <a:rPr lang="en-US" smtClean="0"/>
              <a:t>, </a:t>
            </a:r>
            <a:r>
              <a:rPr lang="en-US" smtClean="0">
                <a:solidFill>
                  <a:schemeClr val="accent2"/>
                </a:solidFill>
              </a:rPr>
              <a:t>local climate </a:t>
            </a:r>
            <a:r>
              <a:rPr lang="en-US" smtClean="0">
                <a:solidFill>
                  <a:srgbClr val="D09A08"/>
                </a:solidFill>
              </a:rPr>
              <a:t>regulation (urban heat island), control of invasive species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AFC49-6EF0-0C40-A6A1-1F9819BC4ED1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1192</Words>
  <Application>Microsoft Macintosh PowerPoint</Application>
  <PresentationFormat>On-screen Show (4:3)</PresentationFormat>
  <Paragraphs>231</Paragraphs>
  <Slides>23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sustainability </vt:lpstr>
      <vt:lpstr>Slide 2</vt:lpstr>
      <vt:lpstr>Slide 3</vt:lpstr>
      <vt:lpstr>Focus: Ecosystem Services  The benefits people obtain from ecosystems </vt:lpstr>
      <vt:lpstr>The Problem(s)</vt:lpstr>
      <vt:lpstr>Focus: Ecosystem Services  The benefits people obtain from ecosystems </vt:lpstr>
      <vt:lpstr>Some Solutions (not mutually exclusive)</vt:lpstr>
      <vt:lpstr>Some Challenges</vt:lpstr>
      <vt:lpstr>The Challenge of Trade-Offs</vt:lpstr>
      <vt:lpstr>The Challenge of Trade-Offs</vt:lpstr>
      <vt:lpstr>Slide 11</vt:lpstr>
      <vt:lpstr>The Challenge of Trade-Offs</vt:lpstr>
      <vt:lpstr>Slide 13</vt:lpstr>
      <vt:lpstr>biodiversity</vt:lpstr>
      <vt:lpstr>biodiversity &amp; ecosystem functioning</vt:lpstr>
      <vt:lpstr>biodiversity &amp; ecosystem functioning</vt:lpstr>
      <vt:lpstr>biodiversity &amp; ecosystem functioning</vt:lpstr>
      <vt:lpstr>diversity within a community</vt:lpstr>
      <vt:lpstr>diversity within a community</vt:lpstr>
      <vt:lpstr>Slide 20</vt:lpstr>
      <vt:lpstr>some problems with using diversity-functioning</vt:lpstr>
      <vt:lpstr>Some Challenges: Trade-offs</vt:lpstr>
      <vt:lpstr>Slide 23</vt:lpstr>
    </vt:vector>
  </TitlesOfParts>
  <Company>School of Life Sciences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Sustainability? </dc:title>
  <dc:creator>Ann Kinzig</dc:creator>
  <cp:lastModifiedBy>Ann Kinzig</cp:lastModifiedBy>
  <cp:revision>5</cp:revision>
  <cp:lastPrinted>2010-07-13T15:46:58Z</cp:lastPrinted>
  <dcterms:created xsi:type="dcterms:W3CDTF">2010-07-15T14:54:31Z</dcterms:created>
  <dcterms:modified xsi:type="dcterms:W3CDTF">2010-07-15T16:41:29Z</dcterms:modified>
</cp:coreProperties>
</file>