
<file path=[Content_Types].xml><?xml version="1.0" encoding="utf-8"?>
<Types xmlns="http://schemas.openxmlformats.org/package/2006/content-types">
  <Override PartName="/ppt/slideLayouts/slideLayout8.xml" ContentType="application/vnd.openxmlformats-officedocument.presentationml.slideLayout+xml"/>
  <Default Extension="docx" ContentType="application/vnd.openxmlformats-officedocument.wordprocessingml.document"/>
  <Override PartName="/ppt/slideLayouts/slideLayout4.xml" ContentType="application/vnd.openxmlformats-officedocument.presentationml.slideLayout+xml"/>
  <Override PartName="/ppt/slideLayouts/slideLayout2.xml" ContentType="application/vnd.openxmlformats-officedocument.presentationml.slideLayout+xml"/>
  <Default Extension="xls" ContentType="application/vnd.ms-excel"/>
  <Override PartName="/ppt/slideLayouts/slideLayout1.xml" ContentType="application/vnd.openxmlformats-officedocument.presentationml.slideLayout+xml"/>
  <Override PartName="/ppt/theme/theme2.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Default Extension="emf" ContentType="image/x-emf"/>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8"/>
  </p:notesMasterIdLst>
  <p:sldIdLst>
    <p:sldId id="256" r:id="rId2"/>
    <p:sldId id="257" r:id="rId3"/>
    <p:sldId id="264" r:id="rId4"/>
    <p:sldId id="262" r:id="rId5"/>
    <p:sldId id="259" r:id="rId6"/>
    <p:sldId id="258" r:id="rId7"/>
    <p:sldId id="265" r:id="rId8"/>
    <p:sldId id="266" r:id="rId9"/>
    <p:sldId id="267" r:id="rId10"/>
    <p:sldId id="273" r:id="rId11"/>
    <p:sldId id="260" r:id="rId12"/>
    <p:sldId id="268" r:id="rId13"/>
    <p:sldId id="269" r:id="rId14"/>
    <p:sldId id="270" r:id="rId15"/>
    <p:sldId id="271" r:id="rId16"/>
    <p:sldId id="27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a:srgbClr val="33CC33"/>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272" autoAdjust="0"/>
    <p:restoredTop sz="95091" autoAdjust="0"/>
  </p:normalViewPr>
  <p:slideViewPr>
    <p:cSldViewPr>
      <p:cViewPr varScale="1">
        <p:scale>
          <a:sx n="110" d="100"/>
          <a:sy n="110" d="100"/>
        </p:scale>
        <p:origin x="-85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60591D3-5D15-4323-B296-8EC777019458}" type="datetimeFigureOut">
              <a:rPr lang="en-US"/>
              <a:pPr>
                <a:defRPr/>
              </a:pPr>
              <a:t>6/25/10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2A68E2C-FB84-4F34-917F-1E7A088B58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F493CC5-F596-43D7-ADAE-096A4492D569}" type="datetimeFigureOut">
              <a:rPr lang="en-US"/>
              <a:pPr>
                <a:defRPr/>
              </a:pPr>
              <a:t>6/25/10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DA69D4-A3A3-4426-81BA-F5FA0FB1E2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B5C271-9F7C-4AC5-BADE-2443161FE9FC}" type="datetimeFigureOut">
              <a:rPr lang="en-US"/>
              <a:pPr>
                <a:defRPr/>
              </a:pPr>
              <a:t>6/25/10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27971B-C779-46E5-8953-B191B6EDE2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24B71C-D3D7-4012-8034-81B214A5A15B}" type="datetimeFigureOut">
              <a:rPr lang="en-US"/>
              <a:pPr>
                <a:defRPr/>
              </a:pPr>
              <a:t>6/25/10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B2DF88-CF80-4065-8D89-039AC21E39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B3367F-5D60-422A-9D78-80D0F24EC716}" type="datetimeFigureOut">
              <a:rPr lang="en-US"/>
              <a:pPr>
                <a:defRPr/>
              </a:pPr>
              <a:t>6/25/10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FA8F83-A391-4642-80ED-1AF246AE84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74DFC8-7921-4E40-B055-44B49D778C73}" type="datetimeFigureOut">
              <a:rPr lang="en-US"/>
              <a:pPr>
                <a:defRPr/>
              </a:pPr>
              <a:t>6/25/10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DFE36D-799F-4848-A04C-98742778D8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A2D47F-8BE8-4BBA-B2FF-9CE4B3774554}" type="datetimeFigureOut">
              <a:rPr lang="en-US"/>
              <a:pPr>
                <a:defRPr/>
              </a:pPr>
              <a:t>6/25/10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649452-F119-4810-9789-82D39A254E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5717A3-3150-43EC-AF78-71E06F5531DA}" type="datetimeFigureOut">
              <a:rPr lang="en-US"/>
              <a:pPr>
                <a:defRPr/>
              </a:pPr>
              <a:t>6/25/10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D4F2BB-231A-4681-A67C-E5857B483B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6BB3D7-1F5C-4270-9355-3A7CBC07398B}" type="datetimeFigureOut">
              <a:rPr lang="en-US"/>
              <a:pPr>
                <a:defRPr/>
              </a:pPr>
              <a:t>6/25/10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D436DD-D823-40CF-840A-B52702B7F3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0B239A-FBF3-4BCB-B3AE-ADD2B3CF53E9}" type="datetimeFigureOut">
              <a:rPr lang="en-US"/>
              <a:pPr>
                <a:defRPr/>
              </a:pPr>
              <a:t>6/25/10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07AF0E-D2B4-43D0-9C1C-E5C5B27157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374C59-B95C-4DEC-8BFA-376D12C61F77}" type="datetimeFigureOut">
              <a:rPr lang="en-US"/>
              <a:pPr>
                <a:defRPr/>
              </a:pPr>
              <a:t>6/25/10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7D4293-07FA-420B-AC94-743057F799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019C12-3D35-43FA-897A-C985950ADC7E}" type="datetimeFigureOut">
              <a:rPr lang="en-US"/>
              <a:pPr>
                <a:defRPr/>
              </a:pPr>
              <a:t>6/25/10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6ED05B-5CC0-4BF2-8002-1FBD73BA29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B802146-950E-4E05-8B4C-0A65A75B3305}" type="datetimeFigureOut">
              <a:rPr lang="en-US"/>
              <a:pPr>
                <a:defRPr/>
              </a:pPr>
              <a:t>6/25/10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D133914-3F20-47AB-B63C-FB7998AA3F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tuvalu.santafe.edu/events/workshops/images/3/3c/Acequia6.jpg" TargetMode="Externa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package" Target="../embeddings/Microsoft_Word_Document1.docx"/><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upload.wikimedia.org/wikipedia/commons/8/8a/La_Canova_Acequia_North.jpg" TargetMode="External"/><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3"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embeddings/Microsoft_Excel_97_-_2004_Worksheet1.xls"/></Relationships>
</file>

<file path=ppt/slides/_rels/slide5.xml.rels><?xml version="1.0" encoding="UTF-8" standalone="yes"?>
<Relationships xmlns="http://schemas.openxmlformats.org/package/2006/relationships"><Relationship Id="rId4" Type="http://schemas.openxmlformats.org/officeDocument/2006/relationships/hyperlink" Target="http://tuvalu.santafe.edu/events/workshops/index.php/Image:Acequia3.jpg" TargetMode="External"/><Relationship Id="rId1" Type="http://schemas.openxmlformats.org/officeDocument/2006/relationships/slideLayout" Target="../slideLayouts/slideLayout2.xml"/><Relationship Id="rId2" Type="http://schemas.openxmlformats.org/officeDocument/2006/relationships/hyperlink" Target="http://tuvalu.santafe.edu/events/workshops/index.php/Image:Acequia2.jpg" TargetMode="External"/><Relationship Id="rId3" Type="http://schemas.openxmlformats.org/officeDocument/2006/relationships/image" Target="../media/image8.jpeg"/><Relationship Id="rId5"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81000" y="152400"/>
            <a:ext cx="8763000" cy="1066800"/>
          </a:xfrm>
        </p:spPr>
        <p:txBody>
          <a:bodyPr/>
          <a:lstStyle/>
          <a:p>
            <a:pPr algn="l" eaLnBrk="1" hangingPunct="1"/>
            <a:r>
              <a:rPr lang="en-US" sz="2500" smtClean="0">
                <a:latin typeface="Tahoma" pitchFamily="34" charset="0"/>
              </a:rPr>
              <a:t>A four-scale </a:t>
            </a:r>
            <a:r>
              <a:rPr lang="en-US" sz="2500" smtClean="0">
                <a:solidFill>
                  <a:srgbClr val="FF0000"/>
                </a:solidFill>
                <a:latin typeface="Tahoma" pitchFamily="34" charset="0"/>
              </a:rPr>
              <a:t>complex</a:t>
            </a:r>
            <a:r>
              <a:rPr lang="en-US" sz="2500" smtClean="0">
                <a:latin typeface="Tahoma" pitchFamily="34" charset="0"/>
              </a:rPr>
              <a:t> resource management problem: </a:t>
            </a:r>
            <a:br>
              <a:rPr lang="en-US" sz="2500" smtClean="0">
                <a:latin typeface="Tahoma" pitchFamily="34" charset="0"/>
              </a:rPr>
            </a:br>
            <a:r>
              <a:rPr lang="en-US" sz="2500" smtClean="0">
                <a:latin typeface="Tahoma" pitchFamily="34" charset="0"/>
              </a:rPr>
              <a:t>The case of the New Mexico Acequias</a:t>
            </a:r>
          </a:p>
        </p:txBody>
      </p:sp>
      <p:sp>
        <p:nvSpPr>
          <p:cNvPr id="14338" name="Subtitle 2"/>
          <p:cNvSpPr>
            <a:spLocks noGrp="1"/>
          </p:cNvSpPr>
          <p:nvPr>
            <p:ph type="subTitle" idx="1"/>
          </p:nvPr>
        </p:nvSpPr>
        <p:spPr>
          <a:xfrm>
            <a:off x="5562600" y="2362200"/>
            <a:ext cx="3124200" cy="3048000"/>
          </a:xfrm>
        </p:spPr>
        <p:txBody>
          <a:bodyPr/>
          <a:lstStyle/>
          <a:p>
            <a:pPr algn="l" eaLnBrk="1" hangingPunct="1">
              <a:lnSpc>
                <a:spcPct val="80000"/>
              </a:lnSpc>
            </a:pPr>
            <a:r>
              <a:rPr lang="en-AU" sz="2400" smtClean="0">
                <a:solidFill>
                  <a:schemeClr val="tx1"/>
                </a:solidFill>
                <a:latin typeface="Tahoma" pitchFamily="34" charset="0"/>
              </a:rPr>
              <a:t>Gonzales, J. P., </a:t>
            </a:r>
          </a:p>
          <a:p>
            <a:pPr algn="l" eaLnBrk="1" hangingPunct="1">
              <a:lnSpc>
                <a:spcPct val="80000"/>
              </a:lnSpc>
            </a:pPr>
            <a:r>
              <a:rPr lang="en-AU" sz="2400" smtClean="0">
                <a:solidFill>
                  <a:schemeClr val="tx1"/>
                </a:solidFill>
                <a:latin typeface="Tahoma" pitchFamily="34" charset="0"/>
              </a:rPr>
              <a:t>Henscheid, Zoe, </a:t>
            </a:r>
          </a:p>
          <a:p>
            <a:pPr algn="l" eaLnBrk="1" hangingPunct="1">
              <a:lnSpc>
                <a:spcPct val="80000"/>
              </a:lnSpc>
            </a:pPr>
            <a:r>
              <a:rPr lang="en-AU" sz="2400" smtClean="0">
                <a:solidFill>
                  <a:schemeClr val="tx1"/>
                </a:solidFill>
                <a:latin typeface="Tahoma" pitchFamily="34" charset="0"/>
              </a:rPr>
              <a:t>Johnson, Anne, </a:t>
            </a:r>
          </a:p>
          <a:p>
            <a:pPr algn="l" eaLnBrk="1" hangingPunct="1">
              <a:lnSpc>
                <a:spcPct val="80000"/>
              </a:lnSpc>
            </a:pPr>
            <a:r>
              <a:rPr lang="en-AU" sz="2400" smtClean="0">
                <a:solidFill>
                  <a:schemeClr val="tx1"/>
                </a:solidFill>
                <a:latin typeface="Tahoma" pitchFamily="34" charset="0"/>
              </a:rPr>
              <a:t>Lewis, Kim, </a:t>
            </a:r>
          </a:p>
          <a:p>
            <a:pPr algn="l" eaLnBrk="1" hangingPunct="1">
              <a:lnSpc>
                <a:spcPct val="80000"/>
              </a:lnSpc>
            </a:pPr>
            <a:r>
              <a:rPr lang="en-AU" sz="2400" smtClean="0">
                <a:solidFill>
                  <a:schemeClr val="tx1"/>
                </a:solidFill>
                <a:latin typeface="Tahoma" pitchFamily="34" charset="0"/>
              </a:rPr>
              <a:t>Ligtvoet, Andreas, </a:t>
            </a:r>
          </a:p>
          <a:p>
            <a:pPr algn="l" eaLnBrk="1" hangingPunct="1">
              <a:lnSpc>
                <a:spcPct val="80000"/>
              </a:lnSpc>
            </a:pPr>
            <a:r>
              <a:rPr lang="en-AU" sz="2400" smtClean="0">
                <a:solidFill>
                  <a:schemeClr val="tx1"/>
                </a:solidFill>
                <a:latin typeface="Tahoma" pitchFamily="34" charset="0"/>
              </a:rPr>
              <a:t>Putten, van Ingrid, </a:t>
            </a:r>
          </a:p>
          <a:p>
            <a:pPr algn="l" eaLnBrk="1" hangingPunct="1">
              <a:lnSpc>
                <a:spcPct val="80000"/>
              </a:lnSpc>
            </a:pPr>
            <a:r>
              <a:rPr lang="en-AU" sz="2400" smtClean="0">
                <a:solidFill>
                  <a:schemeClr val="tx1"/>
                </a:solidFill>
                <a:latin typeface="Tahoma" pitchFamily="34" charset="0"/>
              </a:rPr>
              <a:t>Shenoy, Raj, </a:t>
            </a:r>
          </a:p>
          <a:p>
            <a:pPr algn="l" eaLnBrk="1" hangingPunct="1">
              <a:lnSpc>
                <a:spcPct val="80000"/>
              </a:lnSpc>
            </a:pPr>
            <a:r>
              <a:rPr lang="en-AU" sz="2400" smtClean="0">
                <a:solidFill>
                  <a:schemeClr val="tx1"/>
                </a:solidFill>
                <a:latin typeface="Tahoma" pitchFamily="34" charset="0"/>
              </a:rPr>
              <a:t>Wise, Sarah.</a:t>
            </a:r>
            <a:endParaRPr lang="en-US" sz="2400" smtClean="0">
              <a:solidFill>
                <a:schemeClr val="tx1"/>
              </a:solidFill>
              <a:latin typeface="Tahoma" pitchFamily="34" charset="0"/>
            </a:endParaRPr>
          </a:p>
        </p:txBody>
      </p:sp>
      <p:pic>
        <p:nvPicPr>
          <p:cNvPr id="14339" name="Picture 4" descr="Image:Acequia6.jpg">
            <a:hlinkClick r:id="rId2"/>
          </p:cNvPr>
          <p:cNvPicPr>
            <a:picLocks noChangeAspect="1" noChangeArrowheads="1"/>
          </p:cNvPicPr>
          <p:nvPr/>
        </p:nvPicPr>
        <p:blipFill>
          <a:blip r:embed="rId3"/>
          <a:srcRect/>
          <a:stretch>
            <a:fillRect/>
          </a:stretch>
        </p:blipFill>
        <p:spPr bwMode="auto">
          <a:xfrm>
            <a:off x="1295400" y="2438400"/>
            <a:ext cx="3657600" cy="2743200"/>
          </a:xfrm>
          <a:prstGeom prst="rect">
            <a:avLst/>
          </a:prstGeom>
          <a:noFill/>
          <a:ln w="9525">
            <a:noFill/>
            <a:miter lim="800000"/>
            <a:headEnd/>
            <a:tailEnd/>
          </a:ln>
        </p:spPr>
      </p:pic>
      <p:sp>
        <p:nvSpPr>
          <p:cNvPr id="14340" name="AutoShape 6"/>
          <p:cNvSpPr>
            <a:spLocks noChangeArrowheads="1"/>
          </p:cNvSpPr>
          <p:nvPr/>
        </p:nvSpPr>
        <p:spPr bwMode="auto">
          <a:xfrm flipH="1" flipV="1">
            <a:off x="2590800" y="1676400"/>
            <a:ext cx="3505200" cy="685800"/>
          </a:xfrm>
          <a:prstGeom prst="curvedUpArrow">
            <a:avLst>
              <a:gd name="adj1" fmla="val 15381"/>
              <a:gd name="adj2" fmla="val 117603"/>
              <a:gd name="adj3" fmla="val 33333"/>
            </a:avLst>
          </a:prstGeom>
          <a:solidFill>
            <a:schemeClr val="accent1"/>
          </a:solidFill>
          <a:ln w="9525">
            <a:solidFill>
              <a:schemeClr val="tx1"/>
            </a:solidFill>
            <a:miter lim="800000"/>
            <a:headEnd/>
            <a:tailEnd/>
          </a:ln>
        </p:spPr>
        <p:txBody>
          <a:bodyPr wrap="none" anchor="ctr"/>
          <a:lstStyle/>
          <a:p>
            <a:endParaRPr lang="en-AU"/>
          </a:p>
        </p:txBody>
      </p:sp>
      <p:sp>
        <p:nvSpPr>
          <p:cNvPr id="14341" name="Text Box 7"/>
          <p:cNvSpPr txBox="1">
            <a:spLocks noChangeArrowheads="1"/>
          </p:cNvSpPr>
          <p:nvPr/>
        </p:nvSpPr>
        <p:spPr bwMode="auto">
          <a:xfrm>
            <a:off x="1219200" y="5257800"/>
            <a:ext cx="3962400" cy="915988"/>
          </a:xfrm>
          <a:prstGeom prst="rect">
            <a:avLst/>
          </a:prstGeom>
          <a:noFill/>
          <a:ln w="9525">
            <a:noFill/>
            <a:miter lim="800000"/>
            <a:headEnd/>
            <a:tailEnd/>
          </a:ln>
        </p:spPr>
        <p:txBody>
          <a:bodyPr>
            <a:spAutoFit/>
          </a:bodyPr>
          <a:lstStyle/>
          <a:p>
            <a:r>
              <a:rPr lang="en-AU"/>
              <a:t>Our fearless leader, 10</a:t>
            </a:r>
            <a:r>
              <a:rPr lang="en-AU" baseline="30000"/>
              <a:t>th</a:t>
            </a:r>
            <a:r>
              <a:rPr lang="en-AU"/>
              <a:t> generation New Mexico resident, and acequia owner ….. J.P.</a:t>
            </a:r>
          </a:p>
        </p:txBody>
      </p:sp>
      <p:sp>
        <p:nvSpPr>
          <p:cNvPr id="14342" name="Line 8"/>
          <p:cNvSpPr>
            <a:spLocks noChangeShapeType="1"/>
          </p:cNvSpPr>
          <p:nvPr/>
        </p:nvSpPr>
        <p:spPr bwMode="auto">
          <a:xfrm>
            <a:off x="381000" y="1219200"/>
            <a:ext cx="8534400" cy="0"/>
          </a:xfrm>
          <a:prstGeom prst="line">
            <a:avLst/>
          </a:prstGeom>
          <a:noFill/>
          <a:ln w="9525">
            <a:solidFill>
              <a:schemeClr val="tx1"/>
            </a:solidFill>
            <a:round/>
            <a:headEnd/>
            <a:tailEnd/>
          </a:ln>
        </p:spPr>
        <p:txBody>
          <a:bodyPr/>
          <a:lstStyle/>
          <a:p>
            <a:endParaRPr lang="en-US"/>
          </a:p>
        </p:txBody>
      </p:sp>
      <p:sp>
        <p:nvSpPr>
          <p:cNvPr id="14343" name="Rectangle 9"/>
          <p:cNvSpPr>
            <a:spLocks noChangeArrowheads="1"/>
          </p:cNvSpPr>
          <p:nvPr/>
        </p:nvSpPr>
        <p:spPr bwMode="auto">
          <a:xfrm>
            <a:off x="1295400" y="2438400"/>
            <a:ext cx="3657600" cy="2743200"/>
          </a:xfrm>
          <a:prstGeom prst="rect">
            <a:avLst/>
          </a:prstGeom>
          <a:noFill/>
          <a:ln w="31750">
            <a:solidFill>
              <a:srgbClr val="0000FF"/>
            </a:solidFill>
            <a:prstDash val="dash"/>
            <a:miter lim="800000"/>
            <a:headEnd/>
            <a:tailEnd/>
          </a:ln>
        </p:spPr>
        <p:txBody>
          <a:bodyPr wrap="none" anchor="ctr"/>
          <a:lstStyle/>
          <a:p>
            <a:endParaRPr lang="en-A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ext Box 7"/>
          <p:cNvSpPr txBox="1">
            <a:spLocks noChangeArrowheads="1"/>
          </p:cNvSpPr>
          <p:nvPr/>
        </p:nvSpPr>
        <p:spPr bwMode="auto">
          <a:xfrm>
            <a:off x="228600" y="228600"/>
            <a:ext cx="4175125" cy="473075"/>
          </a:xfrm>
          <a:prstGeom prst="rect">
            <a:avLst/>
          </a:prstGeom>
          <a:noFill/>
          <a:ln w="9525">
            <a:noFill/>
            <a:miter lim="800000"/>
            <a:headEnd/>
            <a:tailEnd/>
          </a:ln>
        </p:spPr>
        <p:txBody>
          <a:bodyPr wrap="none">
            <a:spAutoFit/>
          </a:bodyPr>
          <a:lstStyle/>
          <a:p>
            <a:r>
              <a:rPr lang="en-AU" sz="2500" b="1">
                <a:latin typeface="Tahoma" pitchFamily="34" charset="0"/>
              </a:rPr>
              <a:t>Value elicitation exercise</a:t>
            </a:r>
          </a:p>
        </p:txBody>
      </p:sp>
      <p:sp>
        <p:nvSpPr>
          <p:cNvPr id="30722" name="Line 8"/>
          <p:cNvSpPr>
            <a:spLocks noChangeShapeType="1"/>
          </p:cNvSpPr>
          <p:nvPr/>
        </p:nvSpPr>
        <p:spPr bwMode="auto">
          <a:xfrm>
            <a:off x="228600" y="762000"/>
            <a:ext cx="8610600" cy="0"/>
          </a:xfrm>
          <a:prstGeom prst="line">
            <a:avLst/>
          </a:prstGeom>
          <a:noFill/>
          <a:ln w="9525">
            <a:solidFill>
              <a:schemeClr val="tx1"/>
            </a:solidFill>
            <a:round/>
            <a:headEnd/>
            <a:tailEnd/>
          </a:ln>
        </p:spPr>
        <p:txBody>
          <a:bodyPr/>
          <a:lstStyle/>
          <a:p>
            <a:endParaRPr lang="en-US"/>
          </a:p>
        </p:txBody>
      </p:sp>
      <p:sp>
        <p:nvSpPr>
          <p:cNvPr id="30723" name="Text Box 7"/>
          <p:cNvSpPr txBox="1">
            <a:spLocks noChangeArrowheads="1"/>
          </p:cNvSpPr>
          <p:nvPr/>
        </p:nvSpPr>
        <p:spPr bwMode="auto">
          <a:xfrm>
            <a:off x="1143000" y="5119688"/>
            <a:ext cx="7804150" cy="366712"/>
          </a:xfrm>
          <a:prstGeom prst="rect">
            <a:avLst/>
          </a:prstGeom>
          <a:noFill/>
          <a:ln w="9525">
            <a:noFill/>
            <a:miter lim="800000"/>
            <a:headEnd/>
            <a:tailEnd/>
          </a:ln>
        </p:spPr>
        <p:txBody>
          <a:bodyPr wrap="none">
            <a:spAutoFit/>
          </a:bodyPr>
          <a:lstStyle/>
          <a:p>
            <a:r>
              <a:rPr lang="en-AU"/>
              <a:t>- What are the (non-market and market) values associated with the acequia</a:t>
            </a:r>
          </a:p>
        </p:txBody>
      </p:sp>
      <p:sp>
        <p:nvSpPr>
          <p:cNvPr id="30724" name="Text Box 8"/>
          <p:cNvSpPr txBox="1">
            <a:spLocks noChangeArrowheads="1"/>
          </p:cNvSpPr>
          <p:nvPr/>
        </p:nvSpPr>
        <p:spPr bwMode="auto">
          <a:xfrm>
            <a:off x="1143000" y="5424488"/>
            <a:ext cx="4908550" cy="366712"/>
          </a:xfrm>
          <a:prstGeom prst="rect">
            <a:avLst/>
          </a:prstGeom>
          <a:noFill/>
          <a:ln w="9525">
            <a:noFill/>
            <a:miter lim="800000"/>
            <a:headEnd/>
            <a:tailEnd/>
          </a:ln>
        </p:spPr>
        <p:txBody>
          <a:bodyPr wrap="none">
            <a:spAutoFit/>
          </a:bodyPr>
          <a:lstStyle/>
          <a:p>
            <a:r>
              <a:rPr lang="en-AU"/>
              <a:t>- Who cares about these values (stakeholders)</a:t>
            </a:r>
          </a:p>
        </p:txBody>
      </p:sp>
      <p:sp>
        <p:nvSpPr>
          <p:cNvPr id="30725" name="Text Box 9"/>
          <p:cNvSpPr txBox="1">
            <a:spLocks noChangeArrowheads="1"/>
          </p:cNvSpPr>
          <p:nvPr/>
        </p:nvSpPr>
        <p:spPr bwMode="auto">
          <a:xfrm>
            <a:off x="1143000" y="5743575"/>
            <a:ext cx="5454650" cy="366713"/>
          </a:xfrm>
          <a:prstGeom prst="rect">
            <a:avLst/>
          </a:prstGeom>
          <a:noFill/>
          <a:ln w="9525">
            <a:noFill/>
            <a:miter lim="800000"/>
            <a:headEnd/>
            <a:tailEnd/>
          </a:ln>
        </p:spPr>
        <p:txBody>
          <a:bodyPr wrap="none">
            <a:spAutoFit/>
          </a:bodyPr>
          <a:lstStyle/>
          <a:p>
            <a:r>
              <a:rPr lang="en-AU"/>
              <a:t>- What are the threats to the values (and who cares)</a:t>
            </a:r>
          </a:p>
        </p:txBody>
      </p:sp>
      <p:sp>
        <p:nvSpPr>
          <p:cNvPr id="30726" name="Text Box 792"/>
          <p:cNvSpPr txBox="1">
            <a:spLocks noChangeArrowheads="1"/>
          </p:cNvSpPr>
          <p:nvPr/>
        </p:nvSpPr>
        <p:spPr bwMode="auto">
          <a:xfrm>
            <a:off x="1143000" y="6034088"/>
            <a:ext cx="2978150" cy="366712"/>
          </a:xfrm>
          <a:prstGeom prst="rect">
            <a:avLst/>
          </a:prstGeom>
          <a:noFill/>
          <a:ln w="9525">
            <a:noFill/>
            <a:miter lim="800000"/>
            <a:headEnd/>
            <a:tailEnd/>
          </a:ln>
        </p:spPr>
        <p:txBody>
          <a:bodyPr wrap="none">
            <a:spAutoFit/>
          </a:bodyPr>
          <a:lstStyle/>
          <a:p>
            <a:r>
              <a:rPr lang="en-AU"/>
              <a:t>- Can we see any patterns?</a:t>
            </a:r>
          </a:p>
        </p:txBody>
      </p:sp>
      <p:sp>
        <p:nvSpPr>
          <p:cNvPr id="30727" name="Text Box 793"/>
          <p:cNvSpPr txBox="1">
            <a:spLocks noChangeArrowheads="1"/>
          </p:cNvSpPr>
          <p:nvPr/>
        </p:nvSpPr>
        <p:spPr bwMode="auto">
          <a:xfrm>
            <a:off x="685800" y="4752975"/>
            <a:ext cx="3562350" cy="366713"/>
          </a:xfrm>
          <a:prstGeom prst="rect">
            <a:avLst/>
          </a:prstGeom>
          <a:noFill/>
          <a:ln w="9525">
            <a:noFill/>
            <a:miter lim="800000"/>
            <a:headEnd/>
            <a:tailEnd/>
          </a:ln>
        </p:spPr>
        <p:txBody>
          <a:bodyPr wrap="none">
            <a:spAutoFit/>
          </a:bodyPr>
          <a:lstStyle/>
          <a:p>
            <a:r>
              <a:rPr lang="en-AU"/>
              <a:t>Value elicitation with expert (J.P.)</a:t>
            </a:r>
          </a:p>
        </p:txBody>
      </p:sp>
      <p:sp>
        <p:nvSpPr>
          <p:cNvPr id="30728" name="Text Box 7"/>
          <p:cNvSpPr txBox="1">
            <a:spLocks noChangeArrowheads="1"/>
          </p:cNvSpPr>
          <p:nvPr/>
        </p:nvSpPr>
        <p:spPr bwMode="auto">
          <a:xfrm>
            <a:off x="304800" y="4357688"/>
            <a:ext cx="1785938" cy="396875"/>
          </a:xfrm>
          <a:prstGeom prst="rect">
            <a:avLst/>
          </a:prstGeom>
          <a:noFill/>
          <a:ln w="9525">
            <a:noFill/>
            <a:miter lim="800000"/>
            <a:headEnd/>
            <a:tailEnd/>
          </a:ln>
        </p:spPr>
        <p:txBody>
          <a:bodyPr wrap="none">
            <a:spAutoFit/>
          </a:bodyPr>
          <a:lstStyle/>
          <a:p>
            <a:r>
              <a:rPr lang="en-AU" sz="2000" b="1">
                <a:latin typeface="Tahoma" pitchFamily="34" charset="0"/>
              </a:rPr>
              <a:t>What we did</a:t>
            </a:r>
          </a:p>
        </p:txBody>
      </p:sp>
      <p:pic>
        <p:nvPicPr>
          <p:cNvPr id="30729" name="Picture 17" descr="untitled[1]"/>
          <p:cNvPicPr>
            <a:picLocks noChangeAspect="1" noChangeArrowheads="1"/>
          </p:cNvPicPr>
          <p:nvPr/>
        </p:nvPicPr>
        <p:blipFill>
          <a:blip r:embed="rId2"/>
          <a:srcRect/>
          <a:stretch>
            <a:fillRect/>
          </a:stretch>
        </p:blipFill>
        <p:spPr bwMode="auto">
          <a:xfrm>
            <a:off x="1371600" y="990600"/>
            <a:ext cx="6467475" cy="3201988"/>
          </a:xfrm>
          <a:prstGeom prst="rect">
            <a:avLst/>
          </a:prstGeom>
          <a:noFill/>
          <a:ln w="9525">
            <a:noFill/>
            <a:miter lim="800000"/>
            <a:headEnd/>
            <a:tailEnd/>
          </a:ln>
        </p:spPr>
      </p:pic>
      <p:sp>
        <p:nvSpPr>
          <p:cNvPr id="40978" name="Line 18"/>
          <p:cNvSpPr>
            <a:spLocks noChangeShapeType="1"/>
          </p:cNvSpPr>
          <p:nvPr/>
        </p:nvSpPr>
        <p:spPr bwMode="auto">
          <a:xfrm flipH="1" flipV="1">
            <a:off x="5029200" y="3124200"/>
            <a:ext cx="685800" cy="76200"/>
          </a:xfrm>
          <a:prstGeom prst="line">
            <a:avLst/>
          </a:prstGeom>
          <a:noFill/>
          <a:ln w="31750">
            <a:solidFill>
              <a:srgbClr val="FF0000"/>
            </a:solidFill>
            <a:round/>
            <a:headEnd/>
            <a:tailEnd type="triangle" w="lg" len="lg"/>
          </a:ln>
        </p:spPr>
        <p:txBody>
          <a:bodyPr/>
          <a:lstStyle/>
          <a:p>
            <a:endParaRPr lang="en-US"/>
          </a:p>
        </p:txBody>
      </p:sp>
      <p:sp>
        <p:nvSpPr>
          <p:cNvPr id="40979" name="Freeform 19"/>
          <p:cNvSpPr>
            <a:spLocks/>
          </p:cNvSpPr>
          <p:nvPr/>
        </p:nvSpPr>
        <p:spPr bwMode="auto">
          <a:xfrm>
            <a:off x="1816100" y="1371600"/>
            <a:ext cx="469900" cy="2819400"/>
          </a:xfrm>
          <a:custGeom>
            <a:avLst/>
            <a:gdLst>
              <a:gd name="T0" fmla="*/ 104 w 296"/>
              <a:gd name="T1" fmla="*/ 0 h 1776"/>
              <a:gd name="T2" fmla="*/ 56 w 296"/>
              <a:gd name="T3" fmla="*/ 480 h 1776"/>
              <a:gd name="T4" fmla="*/ 8 w 296"/>
              <a:gd name="T5" fmla="*/ 768 h 1776"/>
              <a:gd name="T6" fmla="*/ 104 w 296"/>
              <a:gd name="T7" fmla="*/ 1248 h 1776"/>
              <a:gd name="T8" fmla="*/ 248 w 296"/>
              <a:gd name="T9" fmla="*/ 1680 h 1776"/>
              <a:gd name="T10" fmla="*/ 296 w 296"/>
              <a:gd name="T11" fmla="*/ 1776 h 1776"/>
              <a:gd name="T12" fmla="*/ 0 60000 65536"/>
              <a:gd name="T13" fmla="*/ 0 60000 65536"/>
              <a:gd name="T14" fmla="*/ 0 60000 65536"/>
              <a:gd name="T15" fmla="*/ 0 60000 65536"/>
              <a:gd name="T16" fmla="*/ 0 60000 65536"/>
              <a:gd name="T17" fmla="*/ 0 60000 65536"/>
              <a:gd name="T18" fmla="*/ 0 w 296"/>
              <a:gd name="T19" fmla="*/ 0 h 1776"/>
              <a:gd name="T20" fmla="*/ 296 w 296"/>
              <a:gd name="T21" fmla="*/ 1776 h 1776"/>
            </a:gdLst>
            <a:ahLst/>
            <a:cxnLst>
              <a:cxn ang="T12">
                <a:pos x="T0" y="T1"/>
              </a:cxn>
              <a:cxn ang="T13">
                <a:pos x="T2" y="T3"/>
              </a:cxn>
              <a:cxn ang="T14">
                <a:pos x="T4" y="T5"/>
              </a:cxn>
              <a:cxn ang="T15">
                <a:pos x="T6" y="T7"/>
              </a:cxn>
              <a:cxn ang="T16">
                <a:pos x="T8" y="T9"/>
              </a:cxn>
              <a:cxn ang="T17">
                <a:pos x="T10" y="T11"/>
              </a:cxn>
            </a:cxnLst>
            <a:rect l="T18" t="T19" r="T20" b="T21"/>
            <a:pathLst>
              <a:path w="296" h="1776">
                <a:moveTo>
                  <a:pt x="104" y="0"/>
                </a:moveTo>
                <a:cubicBezTo>
                  <a:pt x="88" y="176"/>
                  <a:pt x="72" y="352"/>
                  <a:pt x="56" y="480"/>
                </a:cubicBezTo>
                <a:cubicBezTo>
                  <a:pt x="40" y="608"/>
                  <a:pt x="0" y="640"/>
                  <a:pt x="8" y="768"/>
                </a:cubicBezTo>
                <a:cubicBezTo>
                  <a:pt x="16" y="896"/>
                  <a:pt x="64" y="1096"/>
                  <a:pt x="104" y="1248"/>
                </a:cubicBezTo>
                <a:cubicBezTo>
                  <a:pt x="144" y="1400"/>
                  <a:pt x="216" y="1592"/>
                  <a:pt x="248" y="1680"/>
                </a:cubicBezTo>
                <a:cubicBezTo>
                  <a:pt x="280" y="1768"/>
                  <a:pt x="288" y="1772"/>
                  <a:pt x="296" y="1776"/>
                </a:cubicBezTo>
              </a:path>
            </a:pathLst>
          </a:custGeom>
          <a:noFill/>
          <a:ln w="44450">
            <a:solidFill>
              <a:schemeClr val="hlink"/>
            </a:solidFill>
            <a:round/>
            <a:headEnd/>
            <a:tailEnd/>
          </a:ln>
        </p:spPr>
        <p:txBody>
          <a:bodyPr/>
          <a:lstStyle/>
          <a:p>
            <a:endParaRPr lang="en-US"/>
          </a:p>
        </p:txBody>
      </p:sp>
      <p:sp>
        <p:nvSpPr>
          <p:cNvPr id="40980" name="Text Box 20"/>
          <p:cNvSpPr txBox="1">
            <a:spLocks noChangeArrowheads="1"/>
          </p:cNvSpPr>
          <p:nvPr/>
        </p:nvSpPr>
        <p:spPr bwMode="auto">
          <a:xfrm>
            <a:off x="361950" y="2286000"/>
            <a:ext cx="1009650" cy="366713"/>
          </a:xfrm>
          <a:prstGeom prst="rect">
            <a:avLst/>
          </a:prstGeom>
          <a:noFill/>
          <a:ln w="9525">
            <a:noFill/>
            <a:miter lim="800000"/>
            <a:headEnd/>
            <a:tailEnd/>
          </a:ln>
        </p:spPr>
        <p:txBody>
          <a:bodyPr wrap="none">
            <a:spAutoFit/>
          </a:bodyPr>
          <a:lstStyle/>
          <a:p>
            <a:r>
              <a:rPr lang="en-AU"/>
              <a:t>Acequia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78"/>
                                        </p:tgtEl>
                                        <p:attrNameLst>
                                          <p:attrName>style.visibility</p:attrName>
                                        </p:attrNameLst>
                                      </p:cBhvr>
                                      <p:to>
                                        <p:strVal val="visible"/>
                                      </p:to>
                                    </p:set>
                                  </p:childTnLst>
                                </p:cTn>
                              </p:par>
                              <p:par>
                                <p:cTn id="13" presetID="35" presetClass="path" presetSubtype="0" accel="50000" decel="50000" fill="hold" grpId="1" nodeType="withEffect">
                                  <p:stCondLst>
                                    <p:cond delay="0"/>
                                  </p:stCondLst>
                                  <p:childTnLst>
                                    <p:animMotion origin="layout" path="M 0 -1.11728E-6 L -0.24583 -0.04996 " pathEditMode="relative" rAng="0" ptsTypes="AA">
                                      <p:cBhvr>
                                        <p:cTn id="14" dur="2000" fill="hold"/>
                                        <p:tgtEl>
                                          <p:spTgt spid="40978"/>
                                        </p:tgtEl>
                                        <p:attrNameLst>
                                          <p:attrName>ppt_x</p:attrName>
                                          <p:attrName>ppt_y</p:attrName>
                                        </p:attrNameLst>
                                      </p:cBhvr>
                                      <p:rCtr x="-123" y="-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8" grpId="0" animBg="1"/>
      <p:bldP spid="40978" grpId="1" animBg="1"/>
      <p:bldP spid="40979" grpId="0" animBg="1"/>
      <p:bldP spid="40980"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219200" y="914400"/>
          <a:ext cx="7010400" cy="4475163"/>
        </p:xfrm>
        <a:graphic>
          <a:graphicData uri="http://schemas.openxmlformats.org/presentationml/2006/ole">
            <p:oleObj spid="_x0000_s3074" name="Document" r:id="rId3" imgW="5435600" imgH="3467100" progId="Word.Document.12">
              <p:embed/>
            </p:oleObj>
          </a:graphicData>
        </a:graphic>
      </p:graphicFrame>
      <p:sp>
        <p:nvSpPr>
          <p:cNvPr id="3075" name="Text Box 7"/>
          <p:cNvSpPr txBox="1">
            <a:spLocks noChangeArrowheads="1"/>
          </p:cNvSpPr>
          <p:nvPr/>
        </p:nvSpPr>
        <p:spPr bwMode="auto">
          <a:xfrm>
            <a:off x="228600" y="228600"/>
            <a:ext cx="4202113" cy="473075"/>
          </a:xfrm>
          <a:prstGeom prst="rect">
            <a:avLst/>
          </a:prstGeom>
          <a:noFill/>
          <a:ln w="9525">
            <a:noFill/>
            <a:miter lim="800000"/>
            <a:headEnd/>
            <a:tailEnd/>
          </a:ln>
        </p:spPr>
        <p:txBody>
          <a:bodyPr wrap="none">
            <a:spAutoFit/>
          </a:bodyPr>
          <a:lstStyle/>
          <a:p>
            <a:r>
              <a:rPr lang="en-AU" sz="2500" b="1">
                <a:latin typeface="Tahoma" pitchFamily="34" charset="0"/>
              </a:rPr>
              <a:t>Stakeholders and threats</a:t>
            </a:r>
          </a:p>
        </p:txBody>
      </p:sp>
      <p:sp>
        <p:nvSpPr>
          <p:cNvPr id="3076" name="Line 8"/>
          <p:cNvSpPr>
            <a:spLocks noChangeShapeType="1"/>
          </p:cNvSpPr>
          <p:nvPr/>
        </p:nvSpPr>
        <p:spPr bwMode="auto">
          <a:xfrm>
            <a:off x="228600" y="762000"/>
            <a:ext cx="8610600" cy="0"/>
          </a:xfrm>
          <a:prstGeom prst="line">
            <a:avLst/>
          </a:prstGeom>
          <a:noFill/>
          <a:ln w="9525">
            <a:solidFill>
              <a:schemeClr val="tx1"/>
            </a:solidFill>
            <a:round/>
            <a:headEnd/>
            <a:tailEnd/>
          </a:ln>
        </p:spPr>
        <p:txBody>
          <a:bodyPr/>
          <a:lstStyle/>
          <a:p>
            <a:endParaRPr lang="en-US"/>
          </a:p>
        </p:txBody>
      </p:sp>
      <p:sp>
        <p:nvSpPr>
          <p:cNvPr id="3080" name="Rectangle 8"/>
          <p:cNvSpPr>
            <a:spLocks noChangeArrowheads="1"/>
          </p:cNvSpPr>
          <p:nvPr/>
        </p:nvSpPr>
        <p:spPr bwMode="auto">
          <a:xfrm>
            <a:off x="762000" y="5105400"/>
            <a:ext cx="7924800" cy="517525"/>
          </a:xfrm>
          <a:prstGeom prst="rect">
            <a:avLst/>
          </a:prstGeom>
          <a:noFill/>
          <a:ln w="9525">
            <a:noFill/>
            <a:miter lim="800000"/>
            <a:headEnd/>
            <a:tailEnd/>
          </a:ln>
        </p:spPr>
        <p:txBody>
          <a:bodyPr>
            <a:spAutoFit/>
          </a:bodyPr>
          <a:lstStyle/>
          <a:p>
            <a:r>
              <a:rPr lang="en-AU" sz="1400"/>
              <a:t>Internal friction exists within the acequias that can be attributed largely to the three stakeholder groups that have a connection to the acequia by virtue of their water right, water use, or both.</a:t>
            </a:r>
          </a:p>
        </p:txBody>
      </p:sp>
      <p:sp>
        <p:nvSpPr>
          <p:cNvPr id="3081" name="Oval 8"/>
          <p:cNvSpPr>
            <a:spLocks noChangeArrowheads="1"/>
          </p:cNvSpPr>
          <p:nvPr/>
        </p:nvSpPr>
        <p:spPr bwMode="auto">
          <a:xfrm rot="5400000">
            <a:off x="5753100" y="723900"/>
            <a:ext cx="990600" cy="4267200"/>
          </a:xfrm>
          <a:prstGeom prst="ellipse">
            <a:avLst/>
          </a:prstGeom>
          <a:noFill/>
          <a:ln w="19050">
            <a:solidFill>
              <a:srgbClr val="FF0000"/>
            </a:solidFill>
            <a:round/>
            <a:headEnd/>
            <a:tailEnd/>
          </a:ln>
        </p:spPr>
        <p:txBody>
          <a:bodyPr wrap="none" anchor="ctr"/>
          <a:lstStyle/>
          <a:p>
            <a:endParaRPr lang="en-AU"/>
          </a:p>
        </p:txBody>
      </p:sp>
      <p:sp>
        <p:nvSpPr>
          <p:cNvPr id="3082" name="Line 9"/>
          <p:cNvSpPr>
            <a:spLocks noChangeShapeType="1"/>
          </p:cNvSpPr>
          <p:nvPr/>
        </p:nvSpPr>
        <p:spPr bwMode="auto">
          <a:xfrm flipV="1">
            <a:off x="4267200" y="3429000"/>
            <a:ext cx="1371600" cy="1676400"/>
          </a:xfrm>
          <a:prstGeom prst="line">
            <a:avLst/>
          </a:prstGeom>
          <a:noFill/>
          <a:ln w="19050">
            <a:solidFill>
              <a:srgbClr val="FF0000"/>
            </a:solidFill>
            <a:round/>
            <a:headEnd/>
            <a:tailEnd type="triangle" w="lg" len="lg"/>
          </a:ln>
        </p:spPr>
        <p:txBody>
          <a:bodyPr/>
          <a:lstStyle/>
          <a:p>
            <a:endParaRPr lang="en-US"/>
          </a:p>
        </p:txBody>
      </p:sp>
      <p:sp>
        <p:nvSpPr>
          <p:cNvPr id="3084" name="Rectangle 12"/>
          <p:cNvSpPr>
            <a:spLocks noChangeArrowheads="1"/>
          </p:cNvSpPr>
          <p:nvPr/>
        </p:nvSpPr>
        <p:spPr bwMode="auto">
          <a:xfrm>
            <a:off x="762000" y="6172200"/>
            <a:ext cx="8077200" cy="517525"/>
          </a:xfrm>
          <a:prstGeom prst="rect">
            <a:avLst/>
          </a:prstGeom>
          <a:noFill/>
          <a:ln w="9525">
            <a:noFill/>
            <a:miter lim="800000"/>
            <a:headEnd/>
            <a:tailEnd/>
          </a:ln>
        </p:spPr>
        <p:txBody>
          <a:bodyPr>
            <a:spAutoFit/>
          </a:bodyPr>
          <a:lstStyle/>
          <a:p>
            <a:r>
              <a:rPr lang="en-AU" sz="1400"/>
              <a:t>The second order effect of increasing subdivision, smaller parcel size, and non-traditional house owners moving into acequia regions, increases water use which affects most stakeholders.</a:t>
            </a:r>
          </a:p>
        </p:txBody>
      </p:sp>
      <p:sp>
        <p:nvSpPr>
          <p:cNvPr id="3085" name="Oval 13"/>
          <p:cNvSpPr>
            <a:spLocks noChangeArrowheads="1"/>
          </p:cNvSpPr>
          <p:nvPr/>
        </p:nvSpPr>
        <p:spPr bwMode="auto">
          <a:xfrm>
            <a:off x="6477000" y="1295400"/>
            <a:ext cx="609600" cy="3733800"/>
          </a:xfrm>
          <a:prstGeom prst="ellipse">
            <a:avLst/>
          </a:prstGeom>
          <a:noFill/>
          <a:ln w="19050">
            <a:solidFill>
              <a:srgbClr val="0000FF"/>
            </a:solidFill>
            <a:round/>
            <a:headEnd/>
            <a:tailEnd/>
          </a:ln>
        </p:spPr>
        <p:txBody>
          <a:bodyPr wrap="none" anchor="ctr"/>
          <a:lstStyle/>
          <a:p>
            <a:endParaRPr lang="en-AU"/>
          </a:p>
        </p:txBody>
      </p:sp>
      <p:sp>
        <p:nvSpPr>
          <p:cNvPr id="3086" name="Line 9"/>
          <p:cNvSpPr>
            <a:spLocks noChangeShapeType="1"/>
          </p:cNvSpPr>
          <p:nvPr/>
        </p:nvSpPr>
        <p:spPr bwMode="auto">
          <a:xfrm flipV="1">
            <a:off x="5334000" y="4648200"/>
            <a:ext cx="1219200" cy="990600"/>
          </a:xfrm>
          <a:prstGeom prst="line">
            <a:avLst/>
          </a:prstGeom>
          <a:noFill/>
          <a:ln w="19050">
            <a:solidFill>
              <a:srgbClr val="0000FF"/>
            </a:solidFill>
            <a:round/>
            <a:headEnd/>
            <a:tailEnd type="triangle" w="lg" len="lg"/>
          </a:ln>
        </p:spPr>
        <p:txBody>
          <a:bodyPr/>
          <a:lstStyle/>
          <a:p>
            <a:endParaRPr lang="en-US"/>
          </a:p>
        </p:txBody>
      </p:sp>
      <p:sp>
        <p:nvSpPr>
          <p:cNvPr id="3087" name="Text Box 15"/>
          <p:cNvSpPr txBox="1">
            <a:spLocks noChangeArrowheads="1"/>
          </p:cNvSpPr>
          <p:nvPr/>
        </p:nvSpPr>
        <p:spPr bwMode="auto">
          <a:xfrm>
            <a:off x="381000" y="5181600"/>
            <a:ext cx="325438" cy="396875"/>
          </a:xfrm>
          <a:prstGeom prst="rect">
            <a:avLst/>
          </a:prstGeom>
          <a:noFill/>
          <a:ln w="9525">
            <a:noFill/>
            <a:miter lim="800000"/>
            <a:headEnd/>
            <a:tailEnd/>
          </a:ln>
        </p:spPr>
        <p:txBody>
          <a:bodyPr wrap="none">
            <a:spAutoFit/>
          </a:bodyPr>
          <a:lstStyle/>
          <a:p>
            <a:r>
              <a:rPr lang="en-AU" sz="2000">
                <a:solidFill>
                  <a:srgbClr val="FF0000"/>
                </a:solidFill>
              </a:rPr>
              <a:t>1</a:t>
            </a:r>
          </a:p>
        </p:txBody>
      </p:sp>
      <p:sp>
        <p:nvSpPr>
          <p:cNvPr id="3088" name="Text Box 16"/>
          <p:cNvSpPr txBox="1">
            <a:spLocks noChangeArrowheads="1"/>
          </p:cNvSpPr>
          <p:nvPr/>
        </p:nvSpPr>
        <p:spPr bwMode="auto">
          <a:xfrm>
            <a:off x="360363" y="5699125"/>
            <a:ext cx="325437" cy="396875"/>
          </a:xfrm>
          <a:prstGeom prst="rect">
            <a:avLst/>
          </a:prstGeom>
          <a:noFill/>
          <a:ln w="9525">
            <a:noFill/>
            <a:miter lim="800000"/>
            <a:headEnd/>
            <a:tailEnd/>
          </a:ln>
        </p:spPr>
        <p:txBody>
          <a:bodyPr wrap="none">
            <a:spAutoFit/>
          </a:bodyPr>
          <a:lstStyle/>
          <a:p>
            <a:r>
              <a:rPr lang="en-AU" sz="2000">
                <a:solidFill>
                  <a:schemeClr val="hlink"/>
                </a:solidFill>
              </a:rPr>
              <a:t>2</a:t>
            </a:r>
          </a:p>
        </p:txBody>
      </p:sp>
      <p:sp>
        <p:nvSpPr>
          <p:cNvPr id="3089" name="Oval 17"/>
          <p:cNvSpPr>
            <a:spLocks noChangeArrowheads="1"/>
          </p:cNvSpPr>
          <p:nvPr/>
        </p:nvSpPr>
        <p:spPr bwMode="auto">
          <a:xfrm>
            <a:off x="304800" y="5715000"/>
            <a:ext cx="457200" cy="457200"/>
          </a:xfrm>
          <a:prstGeom prst="ellipse">
            <a:avLst/>
          </a:prstGeom>
          <a:noFill/>
          <a:ln w="9525">
            <a:solidFill>
              <a:schemeClr val="hlink"/>
            </a:solidFill>
            <a:round/>
            <a:headEnd/>
            <a:tailEnd/>
          </a:ln>
        </p:spPr>
        <p:txBody>
          <a:bodyPr wrap="none" anchor="ctr"/>
          <a:lstStyle/>
          <a:p>
            <a:endParaRPr lang="en-AU"/>
          </a:p>
        </p:txBody>
      </p:sp>
      <p:sp>
        <p:nvSpPr>
          <p:cNvPr id="3090" name="Oval 18"/>
          <p:cNvSpPr>
            <a:spLocks noChangeArrowheads="1"/>
          </p:cNvSpPr>
          <p:nvPr/>
        </p:nvSpPr>
        <p:spPr bwMode="auto">
          <a:xfrm>
            <a:off x="304800" y="5181600"/>
            <a:ext cx="457200" cy="457200"/>
          </a:xfrm>
          <a:prstGeom prst="ellipse">
            <a:avLst/>
          </a:prstGeom>
          <a:noFill/>
          <a:ln w="9525">
            <a:solidFill>
              <a:srgbClr val="FF0000"/>
            </a:solidFill>
            <a:round/>
            <a:headEnd/>
            <a:tailEnd/>
          </a:ln>
        </p:spPr>
        <p:txBody>
          <a:bodyPr wrap="none" anchor="ctr"/>
          <a:lstStyle/>
          <a:p>
            <a:endParaRPr lang="en-AU"/>
          </a:p>
        </p:txBody>
      </p:sp>
      <p:sp>
        <p:nvSpPr>
          <p:cNvPr id="3092" name="Text Box 20"/>
          <p:cNvSpPr txBox="1">
            <a:spLocks noChangeArrowheads="1"/>
          </p:cNvSpPr>
          <p:nvPr/>
        </p:nvSpPr>
        <p:spPr bwMode="auto">
          <a:xfrm>
            <a:off x="360363" y="6248400"/>
            <a:ext cx="325437" cy="396875"/>
          </a:xfrm>
          <a:prstGeom prst="rect">
            <a:avLst/>
          </a:prstGeom>
          <a:noFill/>
          <a:ln w="9525">
            <a:noFill/>
            <a:miter lim="800000"/>
            <a:headEnd/>
            <a:tailEnd/>
          </a:ln>
        </p:spPr>
        <p:txBody>
          <a:bodyPr wrap="none">
            <a:spAutoFit/>
          </a:bodyPr>
          <a:lstStyle/>
          <a:p>
            <a:r>
              <a:rPr lang="en-AU" sz="2000">
                <a:solidFill>
                  <a:srgbClr val="33CC33"/>
                </a:solidFill>
              </a:rPr>
              <a:t>3</a:t>
            </a:r>
          </a:p>
        </p:txBody>
      </p:sp>
      <p:sp>
        <p:nvSpPr>
          <p:cNvPr id="3093" name="Oval 21"/>
          <p:cNvSpPr>
            <a:spLocks noChangeArrowheads="1"/>
          </p:cNvSpPr>
          <p:nvPr/>
        </p:nvSpPr>
        <p:spPr bwMode="auto">
          <a:xfrm>
            <a:off x="304800" y="6264275"/>
            <a:ext cx="457200" cy="457200"/>
          </a:xfrm>
          <a:prstGeom prst="ellipse">
            <a:avLst/>
          </a:prstGeom>
          <a:noFill/>
          <a:ln w="9525">
            <a:solidFill>
              <a:srgbClr val="00FF00"/>
            </a:solidFill>
            <a:round/>
            <a:headEnd/>
            <a:tailEnd/>
          </a:ln>
        </p:spPr>
        <p:txBody>
          <a:bodyPr wrap="none" anchor="ctr"/>
          <a:lstStyle/>
          <a:p>
            <a:endParaRPr lang="en-AU"/>
          </a:p>
        </p:txBody>
      </p:sp>
      <p:sp>
        <p:nvSpPr>
          <p:cNvPr id="3094" name="Rectangle 22"/>
          <p:cNvSpPr>
            <a:spLocks noChangeArrowheads="1"/>
          </p:cNvSpPr>
          <p:nvPr/>
        </p:nvSpPr>
        <p:spPr bwMode="auto">
          <a:xfrm>
            <a:off x="762000" y="5638800"/>
            <a:ext cx="6629400" cy="517525"/>
          </a:xfrm>
          <a:prstGeom prst="rect">
            <a:avLst/>
          </a:prstGeom>
          <a:noFill/>
          <a:ln w="9525">
            <a:noFill/>
            <a:miter lim="800000"/>
            <a:headEnd/>
            <a:tailEnd/>
          </a:ln>
        </p:spPr>
        <p:txBody>
          <a:bodyPr>
            <a:spAutoFit/>
          </a:bodyPr>
          <a:lstStyle/>
          <a:p>
            <a:r>
              <a:rPr lang="en-AU" sz="1400"/>
              <a:t>The cultural integrity of the acequias seems to be of interest primarily only to those directly involved in these common pool resource systems. </a:t>
            </a:r>
          </a:p>
        </p:txBody>
      </p:sp>
      <p:sp>
        <p:nvSpPr>
          <p:cNvPr id="3095" name="Oval 23"/>
          <p:cNvSpPr>
            <a:spLocks noChangeArrowheads="1"/>
          </p:cNvSpPr>
          <p:nvPr/>
        </p:nvSpPr>
        <p:spPr bwMode="auto">
          <a:xfrm>
            <a:off x="4572000" y="1447800"/>
            <a:ext cx="609600" cy="3733800"/>
          </a:xfrm>
          <a:prstGeom prst="ellipse">
            <a:avLst/>
          </a:prstGeom>
          <a:noFill/>
          <a:ln w="19050">
            <a:solidFill>
              <a:srgbClr val="00FF00"/>
            </a:solidFill>
            <a:round/>
            <a:headEnd/>
            <a:tailEnd/>
          </a:ln>
        </p:spPr>
        <p:txBody>
          <a:bodyPr wrap="none" anchor="ctr"/>
          <a:lstStyle/>
          <a:p>
            <a:endParaRPr lang="en-AU"/>
          </a:p>
        </p:txBody>
      </p:sp>
      <p:sp>
        <p:nvSpPr>
          <p:cNvPr id="3096" name="Line 9"/>
          <p:cNvSpPr>
            <a:spLocks noChangeShapeType="1"/>
          </p:cNvSpPr>
          <p:nvPr/>
        </p:nvSpPr>
        <p:spPr bwMode="auto">
          <a:xfrm flipV="1">
            <a:off x="3962400" y="5181600"/>
            <a:ext cx="609600" cy="1066800"/>
          </a:xfrm>
          <a:prstGeom prst="line">
            <a:avLst/>
          </a:prstGeom>
          <a:noFill/>
          <a:ln w="19050">
            <a:solidFill>
              <a:srgbClr val="00FF00"/>
            </a:solidFill>
            <a:round/>
            <a:headEnd/>
            <a:tailEnd type="triangle"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85"/>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08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9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9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0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1" grpId="0" animBg="1"/>
      <p:bldP spid="3082" grpId="0" animBg="1"/>
      <p:bldP spid="3082" grpId="1" animBg="1"/>
      <p:bldP spid="3084" grpId="0"/>
      <p:bldP spid="3085" grpId="0" animBg="1"/>
      <p:bldP spid="3086" grpId="0" animBg="1"/>
      <p:bldP spid="3086" grpId="1" animBg="1"/>
      <p:bldP spid="3087" grpId="0"/>
      <p:bldP spid="3088" grpId="0"/>
      <p:bldP spid="3089" grpId="0" animBg="1"/>
      <p:bldP spid="3090" grpId="0" animBg="1"/>
      <p:bldP spid="3092" grpId="0"/>
      <p:bldP spid="3093" grpId="0" animBg="1"/>
      <p:bldP spid="3094" grpId="0"/>
      <p:bldP spid="3095" grpId="0" animBg="1"/>
      <p:bldP spid="3096"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srcRect/>
          <a:stretch>
            <a:fillRect/>
          </a:stretch>
        </p:blipFill>
        <p:spPr bwMode="auto">
          <a:xfrm>
            <a:off x="1219200" y="838200"/>
            <a:ext cx="7578725" cy="5192713"/>
          </a:xfrm>
          <a:prstGeom prst="rect">
            <a:avLst/>
          </a:prstGeom>
          <a:noFill/>
          <a:ln w="9525">
            <a:noFill/>
            <a:miter lim="800000"/>
            <a:headEnd/>
            <a:tailEnd/>
          </a:ln>
        </p:spPr>
      </p:pic>
      <p:sp>
        <p:nvSpPr>
          <p:cNvPr id="33794" name="Rectangle 2"/>
          <p:cNvSpPr>
            <a:spLocks noChangeArrowheads="1"/>
          </p:cNvSpPr>
          <p:nvPr/>
        </p:nvSpPr>
        <p:spPr bwMode="auto">
          <a:xfrm rot="-5400000">
            <a:off x="6063456" y="3293269"/>
            <a:ext cx="4087813" cy="396875"/>
          </a:xfrm>
          <a:prstGeom prst="rect">
            <a:avLst/>
          </a:prstGeom>
          <a:noFill/>
          <a:ln w="9525">
            <a:noFill/>
            <a:miter lim="800000"/>
            <a:headEnd/>
            <a:tailEnd/>
          </a:ln>
        </p:spPr>
        <p:txBody>
          <a:bodyPr anchor="ctr">
            <a:spAutoFit/>
          </a:bodyPr>
          <a:lstStyle/>
          <a:p>
            <a:pPr algn="just"/>
            <a:r>
              <a:rPr lang="en-AU" sz="1000" u="sng">
                <a:ea typeface="Times New Roman" pitchFamily="18" charset="0"/>
                <a:cs typeface="Arial" charset="0"/>
              </a:rPr>
              <a:t>Note:</a:t>
            </a:r>
            <a:r>
              <a:rPr lang="en-AU" sz="1000">
                <a:ea typeface="Times New Roman" pitchFamily="18" charset="0"/>
                <a:cs typeface="Arial" charset="0"/>
              </a:rPr>
              <a:t> </a:t>
            </a:r>
            <a:r>
              <a:rPr lang="en-AU" sz="1000">
                <a:ea typeface="Times New Roman" pitchFamily="18" charset="0"/>
                <a:cs typeface="Arial" charset="0"/>
                <a:sym typeface="Wingdings" pitchFamily="2" charset="2"/>
              </a:rPr>
              <a:t></a:t>
            </a:r>
            <a:r>
              <a:rPr lang="en-AU" sz="1000">
                <a:ea typeface="Times New Roman" pitchFamily="18" charset="0"/>
                <a:cs typeface="Arial" charset="0"/>
              </a:rPr>
              <a:t> means that the values are directly affected by the threat.</a:t>
            </a:r>
            <a:r>
              <a:rPr lang="en-AU" sz="1000">
                <a:ea typeface="Times New Roman" pitchFamily="18" charset="0"/>
                <a:cs typeface="Arial" charset="0"/>
                <a:sym typeface="Wingdings" pitchFamily="2" charset="2"/>
              </a:rPr>
              <a:t>  *means that the values are indirectly affected by the threat.  </a:t>
            </a:r>
          </a:p>
        </p:txBody>
      </p:sp>
      <p:sp>
        <p:nvSpPr>
          <p:cNvPr id="33795" name="Text Box 7"/>
          <p:cNvSpPr txBox="1">
            <a:spLocks noChangeArrowheads="1"/>
          </p:cNvSpPr>
          <p:nvPr/>
        </p:nvSpPr>
        <p:spPr bwMode="auto">
          <a:xfrm>
            <a:off x="228600" y="76200"/>
            <a:ext cx="3168650" cy="473075"/>
          </a:xfrm>
          <a:prstGeom prst="rect">
            <a:avLst/>
          </a:prstGeom>
          <a:noFill/>
          <a:ln w="9525">
            <a:noFill/>
            <a:miter lim="800000"/>
            <a:headEnd/>
            <a:tailEnd/>
          </a:ln>
        </p:spPr>
        <p:txBody>
          <a:bodyPr wrap="none">
            <a:spAutoFit/>
          </a:bodyPr>
          <a:lstStyle/>
          <a:p>
            <a:r>
              <a:rPr lang="en-AU" sz="2500" b="1">
                <a:latin typeface="Tahoma" pitchFamily="34" charset="0"/>
              </a:rPr>
              <a:t>Values and threats</a:t>
            </a:r>
          </a:p>
        </p:txBody>
      </p:sp>
      <p:sp>
        <p:nvSpPr>
          <p:cNvPr id="33796" name="Line 8"/>
          <p:cNvSpPr>
            <a:spLocks noChangeShapeType="1"/>
          </p:cNvSpPr>
          <p:nvPr/>
        </p:nvSpPr>
        <p:spPr bwMode="auto">
          <a:xfrm>
            <a:off x="228600" y="609600"/>
            <a:ext cx="8610600" cy="0"/>
          </a:xfrm>
          <a:prstGeom prst="line">
            <a:avLst/>
          </a:prstGeom>
          <a:noFill/>
          <a:ln w="9525">
            <a:solidFill>
              <a:schemeClr val="tx1"/>
            </a:solidFill>
            <a:round/>
            <a:headEnd/>
            <a:tailEnd/>
          </a:ln>
        </p:spPr>
        <p:txBody>
          <a:bodyPr/>
          <a:lstStyle/>
          <a:p>
            <a:endParaRPr lang="en-US"/>
          </a:p>
        </p:txBody>
      </p:sp>
      <p:sp>
        <p:nvSpPr>
          <p:cNvPr id="34827" name="Oval 11"/>
          <p:cNvSpPr>
            <a:spLocks noChangeArrowheads="1"/>
          </p:cNvSpPr>
          <p:nvPr/>
        </p:nvSpPr>
        <p:spPr bwMode="auto">
          <a:xfrm>
            <a:off x="6324600" y="1752600"/>
            <a:ext cx="1066800" cy="4114800"/>
          </a:xfrm>
          <a:prstGeom prst="ellipse">
            <a:avLst/>
          </a:prstGeom>
          <a:noFill/>
          <a:ln w="19050">
            <a:solidFill>
              <a:schemeClr val="tx1"/>
            </a:solidFill>
            <a:round/>
            <a:headEnd/>
            <a:tailEnd/>
          </a:ln>
        </p:spPr>
        <p:txBody>
          <a:bodyPr wrap="none" anchor="ctr"/>
          <a:lstStyle/>
          <a:p>
            <a:endParaRPr lang="en-AU"/>
          </a:p>
        </p:txBody>
      </p:sp>
      <p:sp>
        <p:nvSpPr>
          <p:cNvPr id="34828" name="Line 9"/>
          <p:cNvSpPr>
            <a:spLocks noChangeShapeType="1"/>
          </p:cNvSpPr>
          <p:nvPr/>
        </p:nvSpPr>
        <p:spPr bwMode="auto">
          <a:xfrm flipV="1">
            <a:off x="5943600" y="4495800"/>
            <a:ext cx="457200" cy="1295400"/>
          </a:xfrm>
          <a:prstGeom prst="line">
            <a:avLst/>
          </a:prstGeom>
          <a:noFill/>
          <a:ln w="19050">
            <a:solidFill>
              <a:schemeClr val="tx1"/>
            </a:solidFill>
            <a:round/>
            <a:headEnd/>
            <a:tailEnd type="triangle" w="lg" len="lg"/>
          </a:ln>
        </p:spPr>
        <p:txBody>
          <a:bodyPr/>
          <a:lstStyle/>
          <a:p>
            <a:endParaRPr lang="en-US"/>
          </a:p>
        </p:txBody>
      </p:sp>
      <p:sp>
        <p:nvSpPr>
          <p:cNvPr id="34829" name="Rectangle 13"/>
          <p:cNvSpPr>
            <a:spLocks noChangeArrowheads="1"/>
          </p:cNvSpPr>
          <p:nvPr/>
        </p:nvSpPr>
        <p:spPr bwMode="auto">
          <a:xfrm>
            <a:off x="838200" y="5791200"/>
            <a:ext cx="7467600" cy="730250"/>
          </a:xfrm>
          <a:prstGeom prst="rect">
            <a:avLst/>
          </a:prstGeom>
          <a:noFill/>
          <a:ln w="9525">
            <a:noFill/>
            <a:miter lim="800000"/>
            <a:headEnd/>
            <a:tailEnd/>
          </a:ln>
        </p:spPr>
        <p:txBody>
          <a:bodyPr>
            <a:spAutoFit/>
          </a:bodyPr>
          <a:lstStyle/>
          <a:p>
            <a:r>
              <a:rPr lang="en-AU" sz="1400"/>
              <a:t>The pressure of increasing residential development, which is external to the acequia community and where the acequia members potentially have the least influence, affects all non-market and market values.</a:t>
            </a:r>
          </a:p>
        </p:txBody>
      </p:sp>
      <p:sp>
        <p:nvSpPr>
          <p:cNvPr id="34830" name="Text Box 14"/>
          <p:cNvSpPr txBox="1">
            <a:spLocks noChangeArrowheads="1"/>
          </p:cNvSpPr>
          <p:nvPr/>
        </p:nvSpPr>
        <p:spPr bwMode="auto">
          <a:xfrm>
            <a:off x="360363" y="5943600"/>
            <a:ext cx="325437" cy="396875"/>
          </a:xfrm>
          <a:prstGeom prst="rect">
            <a:avLst/>
          </a:prstGeom>
          <a:noFill/>
          <a:ln w="9525">
            <a:noFill/>
            <a:miter lim="800000"/>
            <a:headEnd/>
            <a:tailEnd/>
          </a:ln>
        </p:spPr>
        <p:txBody>
          <a:bodyPr wrap="none">
            <a:spAutoFit/>
          </a:bodyPr>
          <a:lstStyle/>
          <a:p>
            <a:r>
              <a:rPr lang="en-AU" sz="2000">
                <a:solidFill>
                  <a:srgbClr val="000000"/>
                </a:solidFill>
              </a:rPr>
              <a:t>4</a:t>
            </a:r>
          </a:p>
        </p:txBody>
      </p:sp>
      <p:sp>
        <p:nvSpPr>
          <p:cNvPr id="34831" name="Oval 15"/>
          <p:cNvSpPr>
            <a:spLocks noChangeArrowheads="1"/>
          </p:cNvSpPr>
          <p:nvPr/>
        </p:nvSpPr>
        <p:spPr bwMode="auto">
          <a:xfrm>
            <a:off x="304800" y="5959475"/>
            <a:ext cx="457200" cy="457200"/>
          </a:xfrm>
          <a:prstGeom prst="ellipse">
            <a:avLst/>
          </a:prstGeom>
          <a:noFill/>
          <a:ln w="9525">
            <a:solidFill>
              <a:schemeClr val="tx1"/>
            </a:solidFill>
            <a:round/>
            <a:headEnd/>
            <a:tailEnd/>
          </a:ln>
        </p:spPr>
        <p:txBody>
          <a:bodyPr wrap="none" anchor="ct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animBg="1"/>
      <p:bldP spid="34828" grpId="0" animBg="1"/>
      <p:bldP spid="34829" grpId="0"/>
      <p:bldP spid="34830" grpId="0"/>
      <p:bldP spid="34831"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5"/>
          <p:cNvSpPr>
            <a:spLocks noChangeArrowheads="1"/>
          </p:cNvSpPr>
          <p:nvPr/>
        </p:nvSpPr>
        <p:spPr bwMode="auto">
          <a:xfrm>
            <a:off x="1524000" y="1600200"/>
            <a:ext cx="6248400" cy="4572000"/>
          </a:xfrm>
          <a:prstGeom prst="rect">
            <a:avLst/>
          </a:prstGeom>
          <a:noFill/>
          <a:ln w="19050">
            <a:solidFill>
              <a:schemeClr val="tx1"/>
            </a:solidFill>
            <a:prstDash val="dash"/>
            <a:miter lim="800000"/>
            <a:headEnd/>
            <a:tailEnd/>
          </a:ln>
        </p:spPr>
        <p:txBody>
          <a:bodyPr wrap="none" anchor="ctr"/>
          <a:lstStyle/>
          <a:p>
            <a:endParaRPr lang="en-AU"/>
          </a:p>
        </p:txBody>
      </p:sp>
      <p:sp>
        <p:nvSpPr>
          <p:cNvPr id="34818" name="Text Box 6"/>
          <p:cNvSpPr txBox="1">
            <a:spLocks noChangeArrowheads="1"/>
          </p:cNvSpPr>
          <p:nvPr/>
        </p:nvSpPr>
        <p:spPr bwMode="auto">
          <a:xfrm rot="-5400000">
            <a:off x="1170782" y="2563018"/>
            <a:ext cx="1987550" cy="366713"/>
          </a:xfrm>
          <a:prstGeom prst="rect">
            <a:avLst/>
          </a:prstGeom>
          <a:noFill/>
          <a:ln w="9525">
            <a:noFill/>
            <a:miter lim="800000"/>
            <a:headEnd/>
            <a:tailEnd/>
          </a:ln>
        </p:spPr>
        <p:txBody>
          <a:bodyPr wrap="none">
            <a:spAutoFit/>
          </a:bodyPr>
          <a:lstStyle/>
          <a:p>
            <a:r>
              <a:rPr lang="en-AU"/>
              <a:t>New Mexico state</a:t>
            </a:r>
          </a:p>
        </p:txBody>
      </p:sp>
      <p:sp>
        <p:nvSpPr>
          <p:cNvPr id="34819" name="Rectangle 7"/>
          <p:cNvSpPr>
            <a:spLocks noChangeArrowheads="1"/>
          </p:cNvSpPr>
          <p:nvPr/>
        </p:nvSpPr>
        <p:spPr bwMode="auto">
          <a:xfrm>
            <a:off x="1981200" y="1752600"/>
            <a:ext cx="5105400" cy="3886200"/>
          </a:xfrm>
          <a:prstGeom prst="rect">
            <a:avLst/>
          </a:prstGeom>
          <a:noFill/>
          <a:ln w="19050">
            <a:solidFill>
              <a:schemeClr val="tx1"/>
            </a:solidFill>
            <a:prstDash val="dash"/>
            <a:miter lim="800000"/>
            <a:headEnd/>
            <a:tailEnd/>
          </a:ln>
        </p:spPr>
        <p:txBody>
          <a:bodyPr wrap="none" anchor="ctr"/>
          <a:lstStyle/>
          <a:p>
            <a:endParaRPr lang="en-AU"/>
          </a:p>
        </p:txBody>
      </p:sp>
      <p:sp>
        <p:nvSpPr>
          <p:cNvPr id="34820" name="Text Box 8"/>
          <p:cNvSpPr txBox="1">
            <a:spLocks noChangeArrowheads="1"/>
          </p:cNvSpPr>
          <p:nvPr/>
        </p:nvSpPr>
        <p:spPr bwMode="auto">
          <a:xfrm rot="-5400000">
            <a:off x="1285082" y="1839118"/>
            <a:ext cx="844550" cy="366713"/>
          </a:xfrm>
          <a:prstGeom prst="rect">
            <a:avLst/>
          </a:prstGeom>
          <a:noFill/>
          <a:ln w="9525">
            <a:noFill/>
            <a:miter lim="800000"/>
            <a:headEnd/>
            <a:tailEnd/>
          </a:ln>
        </p:spPr>
        <p:txBody>
          <a:bodyPr>
            <a:spAutoFit/>
          </a:bodyPr>
          <a:lstStyle/>
          <a:p>
            <a:r>
              <a:rPr lang="en-AU"/>
              <a:t>Global</a:t>
            </a:r>
          </a:p>
        </p:txBody>
      </p:sp>
      <p:sp>
        <p:nvSpPr>
          <p:cNvPr id="34821" name="Rectangle 9"/>
          <p:cNvSpPr>
            <a:spLocks noChangeArrowheads="1"/>
          </p:cNvSpPr>
          <p:nvPr/>
        </p:nvSpPr>
        <p:spPr bwMode="auto">
          <a:xfrm>
            <a:off x="2438400" y="1905000"/>
            <a:ext cx="4114800" cy="2971800"/>
          </a:xfrm>
          <a:prstGeom prst="rect">
            <a:avLst/>
          </a:prstGeom>
          <a:noFill/>
          <a:ln w="19050">
            <a:solidFill>
              <a:schemeClr val="tx1"/>
            </a:solidFill>
            <a:prstDash val="dash"/>
            <a:miter lim="800000"/>
            <a:headEnd/>
            <a:tailEnd/>
          </a:ln>
        </p:spPr>
        <p:txBody>
          <a:bodyPr wrap="none" anchor="ctr"/>
          <a:lstStyle/>
          <a:p>
            <a:endParaRPr lang="en-AU"/>
          </a:p>
        </p:txBody>
      </p:sp>
      <p:sp>
        <p:nvSpPr>
          <p:cNvPr id="34822" name="Rectangle 10"/>
          <p:cNvSpPr>
            <a:spLocks noChangeArrowheads="1"/>
          </p:cNvSpPr>
          <p:nvPr/>
        </p:nvSpPr>
        <p:spPr bwMode="auto">
          <a:xfrm>
            <a:off x="2971800" y="2057400"/>
            <a:ext cx="3276600" cy="2133600"/>
          </a:xfrm>
          <a:prstGeom prst="rect">
            <a:avLst/>
          </a:prstGeom>
          <a:noFill/>
          <a:ln w="19050">
            <a:solidFill>
              <a:schemeClr val="tx1"/>
            </a:solidFill>
            <a:prstDash val="dash"/>
            <a:miter lim="800000"/>
            <a:headEnd/>
            <a:tailEnd/>
          </a:ln>
        </p:spPr>
        <p:txBody>
          <a:bodyPr wrap="none" anchor="ctr"/>
          <a:lstStyle/>
          <a:p>
            <a:endParaRPr lang="en-AU"/>
          </a:p>
        </p:txBody>
      </p:sp>
      <p:sp>
        <p:nvSpPr>
          <p:cNvPr id="34823" name="Text Box 11"/>
          <p:cNvSpPr txBox="1">
            <a:spLocks noChangeArrowheads="1"/>
          </p:cNvSpPr>
          <p:nvPr/>
        </p:nvSpPr>
        <p:spPr bwMode="auto">
          <a:xfrm rot="-5400000">
            <a:off x="1748632" y="2670968"/>
            <a:ext cx="1898650" cy="366713"/>
          </a:xfrm>
          <a:prstGeom prst="rect">
            <a:avLst/>
          </a:prstGeom>
          <a:noFill/>
          <a:ln w="9525">
            <a:noFill/>
            <a:miter lim="800000"/>
            <a:headEnd/>
            <a:tailEnd/>
          </a:ln>
        </p:spPr>
        <p:txBody>
          <a:bodyPr wrap="none">
            <a:spAutoFit/>
          </a:bodyPr>
          <a:lstStyle/>
          <a:p>
            <a:r>
              <a:rPr lang="en-AU"/>
              <a:t>Local community</a:t>
            </a:r>
          </a:p>
        </p:txBody>
      </p:sp>
      <p:sp>
        <p:nvSpPr>
          <p:cNvPr id="34824" name="Text Box 12"/>
          <p:cNvSpPr txBox="1">
            <a:spLocks noChangeArrowheads="1"/>
          </p:cNvSpPr>
          <p:nvPr/>
        </p:nvSpPr>
        <p:spPr bwMode="auto">
          <a:xfrm rot="-5400000">
            <a:off x="2650332" y="2378868"/>
            <a:ext cx="1009650" cy="366713"/>
          </a:xfrm>
          <a:prstGeom prst="rect">
            <a:avLst/>
          </a:prstGeom>
          <a:noFill/>
          <a:ln w="9525">
            <a:noFill/>
            <a:miter lim="800000"/>
            <a:headEnd/>
            <a:tailEnd/>
          </a:ln>
        </p:spPr>
        <p:txBody>
          <a:bodyPr wrap="none">
            <a:spAutoFit/>
          </a:bodyPr>
          <a:lstStyle/>
          <a:p>
            <a:r>
              <a:rPr lang="en-AU"/>
              <a:t>Acequia</a:t>
            </a:r>
          </a:p>
        </p:txBody>
      </p:sp>
      <p:sp>
        <p:nvSpPr>
          <p:cNvPr id="34825" name="Text Box 14"/>
          <p:cNvSpPr txBox="1">
            <a:spLocks noChangeArrowheads="1"/>
          </p:cNvSpPr>
          <p:nvPr/>
        </p:nvSpPr>
        <p:spPr bwMode="auto">
          <a:xfrm>
            <a:off x="5334000" y="5715000"/>
            <a:ext cx="1771650" cy="366713"/>
          </a:xfrm>
          <a:prstGeom prst="rect">
            <a:avLst/>
          </a:prstGeom>
          <a:noFill/>
          <a:ln w="9525">
            <a:noFill/>
            <a:miter lim="800000"/>
            <a:headEnd/>
            <a:tailEnd/>
          </a:ln>
        </p:spPr>
        <p:txBody>
          <a:bodyPr wrap="none">
            <a:spAutoFit/>
          </a:bodyPr>
          <a:lstStyle/>
          <a:p>
            <a:r>
              <a:rPr lang="en-AU"/>
              <a:t>Climate change</a:t>
            </a:r>
          </a:p>
        </p:txBody>
      </p:sp>
      <p:sp>
        <p:nvSpPr>
          <p:cNvPr id="34826" name="Text Box 15"/>
          <p:cNvSpPr txBox="1">
            <a:spLocks noChangeArrowheads="1"/>
          </p:cNvSpPr>
          <p:nvPr/>
        </p:nvSpPr>
        <p:spPr bwMode="auto">
          <a:xfrm>
            <a:off x="1981200" y="5653088"/>
            <a:ext cx="184150" cy="366712"/>
          </a:xfrm>
          <a:prstGeom prst="rect">
            <a:avLst/>
          </a:prstGeom>
          <a:noFill/>
          <a:ln w="9525">
            <a:noFill/>
            <a:miter lim="800000"/>
            <a:headEnd/>
            <a:tailEnd/>
          </a:ln>
        </p:spPr>
        <p:txBody>
          <a:bodyPr wrap="none">
            <a:spAutoFit/>
          </a:bodyPr>
          <a:lstStyle/>
          <a:p>
            <a:endParaRPr lang="en-AU">
              <a:sym typeface="Symbol" pitchFamily="18" charset="2"/>
            </a:endParaRPr>
          </a:p>
        </p:txBody>
      </p:sp>
      <p:sp>
        <p:nvSpPr>
          <p:cNvPr id="34827" name="Text Box 16"/>
          <p:cNvSpPr txBox="1">
            <a:spLocks noChangeArrowheads="1"/>
          </p:cNvSpPr>
          <p:nvPr/>
        </p:nvSpPr>
        <p:spPr bwMode="auto">
          <a:xfrm>
            <a:off x="2057400" y="4953000"/>
            <a:ext cx="1447800" cy="641350"/>
          </a:xfrm>
          <a:prstGeom prst="rect">
            <a:avLst/>
          </a:prstGeom>
          <a:noFill/>
          <a:ln w="9525">
            <a:noFill/>
            <a:miter lim="800000"/>
            <a:headEnd/>
            <a:tailEnd/>
          </a:ln>
        </p:spPr>
        <p:txBody>
          <a:bodyPr>
            <a:spAutoFit/>
          </a:bodyPr>
          <a:lstStyle/>
          <a:p>
            <a:r>
              <a:rPr lang="en-AU"/>
              <a:t>Population increase</a:t>
            </a:r>
          </a:p>
        </p:txBody>
      </p:sp>
      <p:sp>
        <p:nvSpPr>
          <p:cNvPr id="34832" name="Text Box 21"/>
          <p:cNvSpPr txBox="1">
            <a:spLocks noChangeArrowheads="1"/>
          </p:cNvSpPr>
          <p:nvPr/>
        </p:nvSpPr>
        <p:spPr bwMode="auto">
          <a:xfrm>
            <a:off x="4495800" y="2514600"/>
            <a:ext cx="325438" cy="396875"/>
          </a:xfrm>
          <a:prstGeom prst="rect">
            <a:avLst/>
          </a:prstGeom>
          <a:noFill/>
          <a:ln w="9525">
            <a:noFill/>
            <a:miter lim="800000"/>
            <a:headEnd/>
            <a:tailEnd/>
          </a:ln>
        </p:spPr>
        <p:txBody>
          <a:bodyPr wrap="none">
            <a:spAutoFit/>
          </a:bodyPr>
          <a:lstStyle/>
          <a:p>
            <a:r>
              <a:rPr lang="en-AU" sz="2000">
                <a:solidFill>
                  <a:srgbClr val="FF0000"/>
                </a:solidFill>
              </a:rPr>
              <a:t>1</a:t>
            </a:r>
          </a:p>
        </p:txBody>
      </p:sp>
      <p:sp>
        <p:nvSpPr>
          <p:cNvPr id="34833" name="Oval 22"/>
          <p:cNvSpPr>
            <a:spLocks noChangeArrowheads="1"/>
          </p:cNvSpPr>
          <p:nvPr/>
        </p:nvSpPr>
        <p:spPr bwMode="auto">
          <a:xfrm>
            <a:off x="4419600" y="2514600"/>
            <a:ext cx="457200" cy="457200"/>
          </a:xfrm>
          <a:prstGeom prst="ellipse">
            <a:avLst/>
          </a:prstGeom>
          <a:noFill/>
          <a:ln w="9525">
            <a:solidFill>
              <a:srgbClr val="FF0000"/>
            </a:solidFill>
            <a:round/>
            <a:headEnd/>
            <a:tailEnd/>
          </a:ln>
        </p:spPr>
        <p:txBody>
          <a:bodyPr wrap="none" anchor="ctr"/>
          <a:lstStyle/>
          <a:p>
            <a:endParaRPr lang="en-AU"/>
          </a:p>
        </p:txBody>
      </p:sp>
      <p:sp>
        <p:nvSpPr>
          <p:cNvPr id="34834" name="AutoShape 23"/>
          <p:cNvSpPr>
            <a:spLocks noChangeArrowheads="1"/>
          </p:cNvSpPr>
          <p:nvPr/>
        </p:nvSpPr>
        <p:spPr bwMode="auto">
          <a:xfrm>
            <a:off x="3733800" y="2667000"/>
            <a:ext cx="609600" cy="685800"/>
          </a:xfrm>
          <a:prstGeom prst="curvedRightArrow">
            <a:avLst>
              <a:gd name="adj1" fmla="val 22500"/>
              <a:gd name="adj2" fmla="val 45000"/>
              <a:gd name="adj3" fmla="val 33333"/>
            </a:avLst>
          </a:prstGeom>
          <a:solidFill>
            <a:srgbClr val="FF0000"/>
          </a:solidFill>
          <a:ln w="9525">
            <a:solidFill>
              <a:schemeClr val="tx1"/>
            </a:solidFill>
            <a:miter lim="800000"/>
            <a:headEnd/>
            <a:tailEnd/>
          </a:ln>
        </p:spPr>
        <p:txBody>
          <a:bodyPr wrap="none" anchor="ctr"/>
          <a:lstStyle/>
          <a:p>
            <a:endParaRPr lang="en-AU"/>
          </a:p>
        </p:txBody>
      </p:sp>
      <p:sp>
        <p:nvSpPr>
          <p:cNvPr id="34835" name="AutoShape 26"/>
          <p:cNvSpPr>
            <a:spLocks noChangeArrowheads="1"/>
          </p:cNvSpPr>
          <p:nvPr/>
        </p:nvSpPr>
        <p:spPr bwMode="auto">
          <a:xfrm flipH="1">
            <a:off x="4953000" y="2667000"/>
            <a:ext cx="609600" cy="685800"/>
          </a:xfrm>
          <a:prstGeom prst="curvedRightArrow">
            <a:avLst>
              <a:gd name="adj1" fmla="val 22500"/>
              <a:gd name="adj2" fmla="val 45000"/>
              <a:gd name="adj3" fmla="val 33333"/>
            </a:avLst>
          </a:prstGeom>
          <a:solidFill>
            <a:srgbClr val="FF0000"/>
          </a:solidFill>
          <a:ln w="9525">
            <a:solidFill>
              <a:schemeClr val="tx1"/>
            </a:solidFill>
            <a:miter lim="800000"/>
            <a:headEnd/>
            <a:tailEnd/>
          </a:ln>
        </p:spPr>
        <p:txBody>
          <a:bodyPr wrap="none" anchor="ctr"/>
          <a:lstStyle/>
          <a:p>
            <a:endParaRPr lang="en-AU"/>
          </a:p>
        </p:txBody>
      </p:sp>
      <p:sp>
        <p:nvSpPr>
          <p:cNvPr id="34836" name="Text Box 27"/>
          <p:cNvSpPr txBox="1">
            <a:spLocks noChangeArrowheads="1"/>
          </p:cNvSpPr>
          <p:nvPr/>
        </p:nvSpPr>
        <p:spPr bwMode="auto">
          <a:xfrm>
            <a:off x="5181600" y="3581400"/>
            <a:ext cx="325438" cy="396875"/>
          </a:xfrm>
          <a:prstGeom prst="rect">
            <a:avLst/>
          </a:prstGeom>
          <a:noFill/>
          <a:ln w="9525">
            <a:noFill/>
            <a:miter lim="800000"/>
            <a:headEnd/>
            <a:tailEnd/>
          </a:ln>
        </p:spPr>
        <p:txBody>
          <a:bodyPr wrap="none">
            <a:spAutoFit/>
          </a:bodyPr>
          <a:lstStyle/>
          <a:p>
            <a:r>
              <a:rPr lang="en-AU" sz="2000">
                <a:solidFill>
                  <a:schemeClr val="hlink"/>
                </a:solidFill>
              </a:rPr>
              <a:t>2</a:t>
            </a:r>
          </a:p>
        </p:txBody>
      </p:sp>
      <p:sp>
        <p:nvSpPr>
          <p:cNvPr id="34837" name="Oval 28"/>
          <p:cNvSpPr>
            <a:spLocks noChangeArrowheads="1"/>
          </p:cNvSpPr>
          <p:nvPr/>
        </p:nvSpPr>
        <p:spPr bwMode="auto">
          <a:xfrm>
            <a:off x="5181600" y="3581400"/>
            <a:ext cx="457200" cy="457200"/>
          </a:xfrm>
          <a:prstGeom prst="ellipse">
            <a:avLst/>
          </a:prstGeom>
          <a:noFill/>
          <a:ln w="9525">
            <a:solidFill>
              <a:schemeClr val="hlink"/>
            </a:solidFill>
            <a:round/>
            <a:headEnd/>
            <a:tailEnd/>
          </a:ln>
        </p:spPr>
        <p:txBody>
          <a:bodyPr wrap="none" anchor="ctr"/>
          <a:lstStyle/>
          <a:p>
            <a:endParaRPr lang="en-AU"/>
          </a:p>
        </p:txBody>
      </p:sp>
      <p:sp>
        <p:nvSpPr>
          <p:cNvPr id="34838" name="AutoShape 29"/>
          <p:cNvSpPr>
            <a:spLocks noChangeArrowheads="1"/>
          </p:cNvSpPr>
          <p:nvPr/>
        </p:nvSpPr>
        <p:spPr bwMode="auto">
          <a:xfrm flipH="1" flipV="1">
            <a:off x="5715000" y="3657600"/>
            <a:ext cx="381000" cy="914400"/>
          </a:xfrm>
          <a:prstGeom prst="curvedRightArrow">
            <a:avLst>
              <a:gd name="adj1" fmla="val 48000"/>
              <a:gd name="adj2" fmla="val 96000"/>
              <a:gd name="adj3" fmla="val 33333"/>
            </a:avLst>
          </a:prstGeom>
          <a:solidFill>
            <a:schemeClr val="accent1"/>
          </a:solidFill>
          <a:ln w="9525">
            <a:solidFill>
              <a:schemeClr val="tx1"/>
            </a:solidFill>
            <a:miter lim="800000"/>
            <a:headEnd/>
            <a:tailEnd/>
          </a:ln>
        </p:spPr>
        <p:txBody>
          <a:bodyPr rot="10800000" wrap="none" anchor="ctr"/>
          <a:lstStyle/>
          <a:p>
            <a:endParaRPr lang="en-AU"/>
          </a:p>
        </p:txBody>
      </p:sp>
      <p:sp>
        <p:nvSpPr>
          <p:cNvPr id="34839" name="Text Box 30"/>
          <p:cNvSpPr txBox="1">
            <a:spLocks noChangeArrowheads="1"/>
          </p:cNvSpPr>
          <p:nvPr/>
        </p:nvSpPr>
        <p:spPr bwMode="auto">
          <a:xfrm>
            <a:off x="5237163" y="4327525"/>
            <a:ext cx="325437" cy="396875"/>
          </a:xfrm>
          <a:prstGeom prst="rect">
            <a:avLst/>
          </a:prstGeom>
          <a:noFill/>
          <a:ln w="9525">
            <a:noFill/>
            <a:miter lim="800000"/>
            <a:headEnd/>
            <a:tailEnd/>
          </a:ln>
        </p:spPr>
        <p:txBody>
          <a:bodyPr wrap="none">
            <a:spAutoFit/>
          </a:bodyPr>
          <a:lstStyle/>
          <a:p>
            <a:r>
              <a:rPr lang="en-AU" sz="2000">
                <a:solidFill>
                  <a:srgbClr val="33CC33"/>
                </a:solidFill>
              </a:rPr>
              <a:t>3</a:t>
            </a:r>
          </a:p>
        </p:txBody>
      </p:sp>
      <p:sp>
        <p:nvSpPr>
          <p:cNvPr id="34840" name="Oval 31"/>
          <p:cNvSpPr>
            <a:spLocks noChangeArrowheads="1"/>
          </p:cNvSpPr>
          <p:nvPr/>
        </p:nvSpPr>
        <p:spPr bwMode="auto">
          <a:xfrm>
            <a:off x="5181600" y="4343400"/>
            <a:ext cx="457200" cy="457200"/>
          </a:xfrm>
          <a:prstGeom prst="ellipse">
            <a:avLst/>
          </a:prstGeom>
          <a:noFill/>
          <a:ln w="9525">
            <a:solidFill>
              <a:srgbClr val="00FF00"/>
            </a:solidFill>
            <a:round/>
            <a:headEnd/>
            <a:tailEnd/>
          </a:ln>
        </p:spPr>
        <p:txBody>
          <a:bodyPr wrap="none" anchor="ctr"/>
          <a:lstStyle/>
          <a:p>
            <a:endParaRPr lang="en-AU"/>
          </a:p>
        </p:txBody>
      </p:sp>
      <p:sp>
        <p:nvSpPr>
          <p:cNvPr id="34841" name="AutoShape 32"/>
          <p:cNvSpPr>
            <a:spLocks noChangeArrowheads="1"/>
          </p:cNvSpPr>
          <p:nvPr/>
        </p:nvSpPr>
        <p:spPr bwMode="auto">
          <a:xfrm flipH="1" flipV="1">
            <a:off x="6324600" y="4343400"/>
            <a:ext cx="381000" cy="990600"/>
          </a:xfrm>
          <a:prstGeom prst="curvedRightArrow">
            <a:avLst>
              <a:gd name="adj1" fmla="val 52000"/>
              <a:gd name="adj2" fmla="val 104000"/>
              <a:gd name="adj3" fmla="val 33333"/>
            </a:avLst>
          </a:prstGeom>
          <a:solidFill>
            <a:srgbClr val="00FF00"/>
          </a:solidFill>
          <a:ln w="9525">
            <a:solidFill>
              <a:schemeClr val="tx1"/>
            </a:solidFill>
            <a:miter lim="800000"/>
            <a:headEnd/>
            <a:tailEnd/>
          </a:ln>
        </p:spPr>
        <p:txBody>
          <a:bodyPr rot="10800000" wrap="none" anchor="ctr"/>
          <a:lstStyle/>
          <a:p>
            <a:endParaRPr lang="en-AU"/>
          </a:p>
        </p:txBody>
      </p:sp>
      <p:sp>
        <p:nvSpPr>
          <p:cNvPr id="34842" name="Text Box 33"/>
          <p:cNvSpPr txBox="1">
            <a:spLocks noChangeArrowheads="1"/>
          </p:cNvSpPr>
          <p:nvPr/>
        </p:nvSpPr>
        <p:spPr bwMode="auto">
          <a:xfrm>
            <a:off x="4017963" y="5089525"/>
            <a:ext cx="325437" cy="396875"/>
          </a:xfrm>
          <a:prstGeom prst="rect">
            <a:avLst/>
          </a:prstGeom>
          <a:noFill/>
          <a:ln w="9525">
            <a:noFill/>
            <a:miter lim="800000"/>
            <a:headEnd/>
            <a:tailEnd/>
          </a:ln>
        </p:spPr>
        <p:txBody>
          <a:bodyPr wrap="none">
            <a:spAutoFit/>
          </a:bodyPr>
          <a:lstStyle/>
          <a:p>
            <a:r>
              <a:rPr lang="en-AU" sz="2000">
                <a:solidFill>
                  <a:srgbClr val="000000"/>
                </a:solidFill>
              </a:rPr>
              <a:t>4</a:t>
            </a:r>
          </a:p>
        </p:txBody>
      </p:sp>
      <p:sp>
        <p:nvSpPr>
          <p:cNvPr id="34843" name="Oval 34"/>
          <p:cNvSpPr>
            <a:spLocks noChangeArrowheads="1"/>
          </p:cNvSpPr>
          <p:nvPr/>
        </p:nvSpPr>
        <p:spPr bwMode="auto">
          <a:xfrm>
            <a:off x="3962400" y="5105400"/>
            <a:ext cx="457200" cy="457200"/>
          </a:xfrm>
          <a:prstGeom prst="ellipse">
            <a:avLst/>
          </a:prstGeom>
          <a:noFill/>
          <a:ln w="9525">
            <a:solidFill>
              <a:schemeClr val="tx1"/>
            </a:solidFill>
            <a:round/>
            <a:headEnd/>
            <a:tailEnd/>
          </a:ln>
        </p:spPr>
        <p:txBody>
          <a:bodyPr wrap="none" anchor="ctr"/>
          <a:lstStyle/>
          <a:p>
            <a:endParaRPr lang="en-AU"/>
          </a:p>
        </p:txBody>
      </p:sp>
      <p:sp>
        <p:nvSpPr>
          <p:cNvPr id="34844" name="AutoShape 35"/>
          <p:cNvSpPr>
            <a:spLocks noChangeArrowheads="1"/>
          </p:cNvSpPr>
          <p:nvPr/>
        </p:nvSpPr>
        <p:spPr bwMode="auto">
          <a:xfrm flipH="1" flipV="1">
            <a:off x="7086600" y="5105400"/>
            <a:ext cx="381000" cy="914400"/>
          </a:xfrm>
          <a:prstGeom prst="curvedRightArrow">
            <a:avLst>
              <a:gd name="adj1" fmla="val 48000"/>
              <a:gd name="adj2" fmla="val 96000"/>
              <a:gd name="adj3" fmla="val 33333"/>
            </a:avLst>
          </a:prstGeom>
          <a:solidFill>
            <a:schemeClr val="tx1"/>
          </a:solidFill>
          <a:ln w="9525">
            <a:solidFill>
              <a:schemeClr val="tx1"/>
            </a:solidFill>
            <a:miter lim="800000"/>
            <a:headEnd/>
            <a:tailEnd/>
          </a:ln>
        </p:spPr>
        <p:txBody>
          <a:bodyPr rot="10800000" wrap="none" anchor="ctr"/>
          <a:lstStyle/>
          <a:p>
            <a:endParaRPr lang="en-AU"/>
          </a:p>
        </p:txBody>
      </p:sp>
      <p:sp>
        <p:nvSpPr>
          <p:cNvPr id="34845" name="AutoShape 36"/>
          <p:cNvSpPr>
            <a:spLocks noChangeArrowheads="1"/>
          </p:cNvSpPr>
          <p:nvPr/>
        </p:nvSpPr>
        <p:spPr bwMode="auto">
          <a:xfrm flipH="1">
            <a:off x="4419600" y="5105400"/>
            <a:ext cx="609600" cy="457200"/>
          </a:xfrm>
          <a:prstGeom prst="curvedRightArrow">
            <a:avLst>
              <a:gd name="adj1" fmla="val 20000"/>
              <a:gd name="adj2" fmla="val 40000"/>
              <a:gd name="adj3" fmla="val 44444"/>
            </a:avLst>
          </a:prstGeom>
          <a:solidFill>
            <a:srgbClr val="000000"/>
          </a:solidFill>
          <a:ln w="9525">
            <a:solidFill>
              <a:schemeClr val="tx1"/>
            </a:solidFill>
            <a:miter lim="800000"/>
            <a:headEnd/>
            <a:tailEnd/>
          </a:ln>
        </p:spPr>
        <p:txBody>
          <a:bodyPr wrap="none" anchor="ctr"/>
          <a:lstStyle/>
          <a:p>
            <a:endParaRPr lang="en-AU"/>
          </a:p>
        </p:txBody>
      </p:sp>
      <p:sp>
        <p:nvSpPr>
          <p:cNvPr id="34846" name="AutoShape 37"/>
          <p:cNvSpPr>
            <a:spLocks noChangeArrowheads="1"/>
          </p:cNvSpPr>
          <p:nvPr/>
        </p:nvSpPr>
        <p:spPr bwMode="auto">
          <a:xfrm>
            <a:off x="3276600" y="5105400"/>
            <a:ext cx="609600" cy="457200"/>
          </a:xfrm>
          <a:prstGeom prst="curvedRightArrow">
            <a:avLst>
              <a:gd name="adj1" fmla="val 20000"/>
              <a:gd name="adj2" fmla="val 40000"/>
              <a:gd name="adj3" fmla="val 44444"/>
            </a:avLst>
          </a:prstGeom>
          <a:solidFill>
            <a:srgbClr val="000000"/>
          </a:solidFill>
          <a:ln w="9525">
            <a:solidFill>
              <a:schemeClr val="tx1"/>
            </a:solidFill>
            <a:miter lim="800000"/>
            <a:headEnd/>
            <a:tailEnd/>
          </a:ln>
        </p:spPr>
        <p:txBody>
          <a:bodyPr wrap="none" anchor="ctr"/>
          <a:lstStyle/>
          <a:p>
            <a:endParaRPr lang="en-AU"/>
          </a:p>
        </p:txBody>
      </p:sp>
      <p:sp>
        <p:nvSpPr>
          <p:cNvPr id="34848" name="Text Box 14"/>
          <p:cNvSpPr txBox="1">
            <a:spLocks noChangeArrowheads="1"/>
          </p:cNvSpPr>
          <p:nvPr/>
        </p:nvSpPr>
        <p:spPr bwMode="auto">
          <a:xfrm>
            <a:off x="3733800" y="4343400"/>
            <a:ext cx="1352550" cy="366713"/>
          </a:xfrm>
          <a:prstGeom prst="rect">
            <a:avLst/>
          </a:prstGeom>
          <a:noFill/>
          <a:ln w="9525">
            <a:noFill/>
            <a:miter lim="800000"/>
            <a:headEnd/>
            <a:tailEnd/>
          </a:ln>
        </p:spPr>
        <p:txBody>
          <a:bodyPr wrap="none">
            <a:spAutoFit/>
          </a:bodyPr>
          <a:lstStyle/>
          <a:p>
            <a:r>
              <a:rPr lang="en-AU"/>
              <a:t>Subdivision</a:t>
            </a:r>
          </a:p>
        </p:txBody>
      </p:sp>
      <p:sp>
        <p:nvSpPr>
          <p:cNvPr id="34849" name="Text Box 14"/>
          <p:cNvSpPr txBox="1">
            <a:spLocks noChangeArrowheads="1"/>
          </p:cNvSpPr>
          <p:nvPr/>
        </p:nvSpPr>
        <p:spPr bwMode="auto">
          <a:xfrm>
            <a:off x="3352800" y="3657600"/>
            <a:ext cx="1835150" cy="366713"/>
          </a:xfrm>
          <a:prstGeom prst="rect">
            <a:avLst/>
          </a:prstGeom>
          <a:noFill/>
          <a:ln w="9525">
            <a:noFill/>
            <a:miter lim="800000"/>
            <a:headEnd/>
            <a:tailEnd/>
          </a:ln>
        </p:spPr>
        <p:txBody>
          <a:bodyPr wrap="none">
            <a:spAutoFit/>
          </a:bodyPr>
          <a:lstStyle/>
          <a:p>
            <a:r>
              <a:rPr lang="en-AU"/>
              <a:t>Cultural integrity</a:t>
            </a:r>
          </a:p>
        </p:txBody>
      </p:sp>
      <p:sp>
        <p:nvSpPr>
          <p:cNvPr id="34850" name="AutoShape 29"/>
          <p:cNvSpPr>
            <a:spLocks noChangeArrowheads="1"/>
          </p:cNvSpPr>
          <p:nvPr/>
        </p:nvSpPr>
        <p:spPr bwMode="auto">
          <a:xfrm flipH="1" flipV="1">
            <a:off x="5715000" y="2590800"/>
            <a:ext cx="381000" cy="1066800"/>
          </a:xfrm>
          <a:prstGeom prst="curvedRightArrow">
            <a:avLst>
              <a:gd name="adj1" fmla="val 56000"/>
              <a:gd name="adj2" fmla="val 112000"/>
              <a:gd name="adj3" fmla="val 33333"/>
            </a:avLst>
          </a:prstGeom>
          <a:solidFill>
            <a:srgbClr val="FF0000"/>
          </a:solidFill>
          <a:ln w="9525">
            <a:solidFill>
              <a:schemeClr val="tx1"/>
            </a:solidFill>
            <a:miter lim="800000"/>
            <a:headEnd/>
            <a:tailEnd/>
          </a:ln>
        </p:spPr>
        <p:txBody>
          <a:bodyPr rot="10800000" wrap="none" anchor="ctr"/>
          <a:lstStyle/>
          <a:p>
            <a:endParaRPr lang="en-AU"/>
          </a:p>
        </p:txBody>
      </p:sp>
      <p:sp>
        <p:nvSpPr>
          <p:cNvPr id="34851" name="Text Box 14"/>
          <p:cNvSpPr txBox="1">
            <a:spLocks noChangeArrowheads="1"/>
          </p:cNvSpPr>
          <p:nvPr/>
        </p:nvSpPr>
        <p:spPr bwMode="auto">
          <a:xfrm>
            <a:off x="3803650" y="2147888"/>
            <a:ext cx="1682750" cy="366712"/>
          </a:xfrm>
          <a:prstGeom prst="rect">
            <a:avLst/>
          </a:prstGeom>
          <a:noFill/>
          <a:ln w="9525">
            <a:noFill/>
            <a:miter lim="800000"/>
            <a:headEnd/>
            <a:tailEnd/>
          </a:ln>
        </p:spPr>
        <p:txBody>
          <a:bodyPr wrap="none">
            <a:spAutoFit/>
          </a:bodyPr>
          <a:lstStyle/>
          <a:p>
            <a:r>
              <a:rPr lang="en-AU"/>
              <a:t>Internal friction</a:t>
            </a:r>
          </a:p>
        </p:txBody>
      </p:sp>
      <p:sp>
        <p:nvSpPr>
          <p:cNvPr id="34847" name="Title 1"/>
          <p:cNvSpPr>
            <a:spLocks/>
          </p:cNvSpPr>
          <p:nvPr/>
        </p:nvSpPr>
        <p:spPr bwMode="auto">
          <a:xfrm>
            <a:off x="381000" y="152400"/>
            <a:ext cx="8763000" cy="1066800"/>
          </a:xfrm>
          <a:prstGeom prst="rect">
            <a:avLst/>
          </a:prstGeom>
          <a:noFill/>
          <a:ln w="9525">
            <a:noFill/>
            <a:miter lim="800000"/>
            <a:headEnd/>
            <a:tailEnd/>
          </a:ln>
        </p:spPr>
        <p:txBody>
          <a:bodyPr anchor="ctr"/>
          <a:lstStyle/>
          <a:p>
            <a:r>
              <a:rPr lang="en-US" sz="2500">
                <a:latin typeface="Tahoma" pitchFamily="34" charset="0"/>
              </a:rPr>
              <a:t>A four-scale complex resource management problem: </a:t>
            </a:r>
            <a:br>
              <a:rPr lang="en-US" sz="2500">
                <a:latin typeface="Tahoma" pitchFamily="34" charset="0"/>
              </a:rPr>
            </a:br>
            <a:r>
              <a:rPr lang="en-US" sz="2500">
                <a:latin typeface="Tahoma" pitchFamily="34" charset="0"/>
              </a:rPr>
              <a:t>The case of the New Mexico Acequias</a:t>
            </a:r>
          </a:p>
        </p:txBody>
      </p:sp>
      <p:sp>
        <p:nvSpPr>
          <p:cNvPr id="2" name="Rectangle 37"/>
          <p:cNvSpPr>
            <a:spLocks noChangeArrowheads="1"/>
          </p:cNvSpPr>
          <p:nvPr/>
        </p:nvSpPr>
        <p:spPr bwMode="auto">
          <a:xfrm>
            <a:off x="228600" y="228600"/>
            <a:ext cx="4572000" cy="457200"/>
          </a:xfrm>
          <a:prstGeom prst="rect">
            <a:avLst/>
          </a:prstGeom>
          <a:noFill/>
          <a:ln w="9525">
            <a:solidFill>
              <a:schemeClr val="tx1"/>
            </a:solidFill>
            <a:miter lim="800000"/>
            <a:headEnd/>
            <a:tailEnd/>
          </a:ln>
        </p:spPr>
        <p:txBody>
          <a:bodyPr wrap="none" anchor="ctr"/>
          <a:lstStyle/>
          <a:p>
            <a:endParaRPr lang="en-AU"/>
          </a:p>
        </p:txBody>
      </p:sp>
      <p:sp>
        <p:nvSpPr>
          <p:cNvPr id="34854" name="Text Box 16"/>
          <p:cNvSpPr txBox="1">
            <a:spLocks noChangeArrowheads="1"/>
          </p:cNvSpPr>
          <p:nvPr/>
        </p:nvSpPr>
        <p:spPr bwMode="auto">
          <a:xfrm>
            <a:off x="5029200" y="4953000"/>
            <a:ext cx="1447800" cy="641350"/>
          </a:xfrm>
          <a:prstGeom prst="rect">
            <a:avLst/>
          </a:prstGeom>
          <a:noFill/>
          <a:ln w="9525">
            <a:noFill/>
            <a:miter lim="800000"/>
            <a:headEnd/>
            <a:tailEnd/>
          </a:ln>
        </p:spPr>
        <p:txBody>
          <a:bodyPr>
            <a:spAutoFit/>
          </a:bodyPr>
          <a:lstStyle/>
          <a:p>
            <a:r>
              <a:rPr lang="en-AU"/>
              <a:t>Water use increase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8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8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8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8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8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8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8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8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8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7" grpId="0"/>
      <p:bldP spid="34832" grpId="0"/>
      <p:bldP spid="34833" grpId="0" animBg="1"/>
      <p:bldP spid="34834" grpId="0" animBg="1"/>
      <p:bldP spid="34835" grpId="0" animBg="1"/>
      <p:bldP spid="34836" grpId="0"/>
      <p:bldP spid="34837" grpId="0" animBg="1"/>
      <p:bldP spid="34838" grpId="0" animBg="1"/>
      <p:bldP spid="34839" grpId="0"/>
      <p:bldP spid="34840" grpId="0" animBg="1"/>
      <p:bldP spid="34841" grpId="0" animBg="1"/>
      <p:bldP spid="34842" grpId="0"/>
      <p:bldP spid="34843" grpId="0" animBg="1"/>
      <p:bldP spid="34844" grpId="0" animBg="1"/>
      <p:bldP spid="34845" grpId="0" animBg="1"/>
      <p:bldP spid="34846" grpId="0" animBg="1"/>
      <p:bldP spid="34848" grpId="0"/>
      <p:bldP spid="34849" grpId="0"/>
      <p:bldP spid="34850" grpId="0" animBg="1"/>
      <p:bldP spid="34851" grpId="0"/>
      <p:bldP spid="34854"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ext Box 7"/>
          <p:cNvSpPr txBox="1">
            <a:spLocks noChangeArrowheads="1"/>
          </p:cNvSpPr>
          <p:nvPr/>
        </p:nvSpPr>
        <p:spPr bwMode="auto">
          <a:xfrm>
            <a:off x="304800" y="228600"/>
            <a:ext cx="4872038" cy="396875"/>
          </a:xfrm>
          <a:prstGeom prst="rect">
            <a:avLst/>
          </a:prstGeom>
          <a:noFill/>
          <a:ln w="9525">
            <a:noFill/>
            <a:miter lim="800000"/>
            <a:headEnd/>
            <a:tailEnd/>
          </a:ln>
        </p:spPr>
        <p:txBody>
          <a:bodyPr wrap="none">
            <a:spAutoFit/>
          </a:bodyPr>
          <a:lstStyle/>
          <a:p>
            <a:r>
              <a:rPr lang="en-AU" sz="2000" b="1">
                <a:latin typeface="Tahoma" pitchFamily="34" charset="0"/>
              </a:rPr>
              <a:t>What we (or mostly J.P.) do next …..</a:t>
            </a:r>
          </a:p>
        </p:txBody>
      </p:sp>
      <p:sp>
        <p:nvSpPr>
          <p:cNvPr id="35842" name="Text Box 21"/>
          <p:cNvSpPr txBox="1">
            <a:spLocks noChangeArrowheads="1"/>
          </p:cNvSpPr>
          <p:nvPr/>
        </p:nvSpPr>
        <p:spPr bwMode="auto">
          <a:xfrm>
            <a:off x="914400" y="990600"/>
            <a:ext cx="325438" cy="396875"/>
          </a:xfrm>
          <a:prstGeom prst="rect">
            <a:avLst/>
          </a:prstGeom>
          <a:noFill/>
          <a:ln w="9525">
            <a:noFill/>
            <a:miter lim="800000"/>
            <a:headEnd/>
            <a:tailEnd/>
          </a:ln>
        </p:spPr>
        <p:txBody>
          <a:bodyPr wrap="none">
            <a:spAutoFit/>
          </a:bodyPr>
          <a:lstStyle/>
          <a:p>
            <a:r>
              <a:rPr lang="en-AU" sz="2000">
                <a:solidFill>
                  <a:srgbClr val="FF0000"/>
                </a:solidFill>
              </a:rPr>
              <a:t>1</a:t>
            </a:r>
          </a:p>
        </p:txBody>
      </p:sp>
      <p:sp>
        <p:nvSpPr>
          <p:cNvPr id="35843" name="Oval 22"/>
          <p:cNvSpPr>
            <a:spLocks noChangeArrowheads="1"/>
          </p:cNvSpPr>
          <p:nvPr/>
        </p:nvSpPr>
        <p:spPr bwMode="auto">
          <a:xfrm>
            <a:off x="838200" y="990600"/>
            <a:ext cx="457200" cy="457200"/>
          </a:xfrm>
          <a:prstGeom prst="ellipse">
            <a:avLst/>
          </a:prstGeom>
          <a:noFill/>
          <a:ln w="9525">
            <a:solidFill>
              <a:srgbClr val="FF0000"/>
            </a:solidFill>
            <a:round/>
            <a:headEnd/>
            <a:tailEnd/>
          </a:ln>
        </p:spPr>
        <p:txBody>
          <a:bodyPr wrap="none" anchor="ctr"/>
          <a:lstStyle/>
          <a:p>
            <a:endParaRPr lang="en-AU"/>
          </a:p>
        </p:txBody>
      </p:sp>
      <p:sp>
        <p:nvSpPr>
          <p:cNvPr id="35844" name="Text Box 27"/>
          <p:cNvSpPr txBox="1">
            <a:spLocks noChangeArrowheads="1"/>
          </p:cNvSpPr>
          <p:nvPr/>
        </p:nvSpPr>
        <p:spPr bwMode="auto">
          <a:xfrm>
            <a:off x="893763" y="1524000"/>
            <a:ext cx="325437" cy="396875"/>
          </a:xfrm>
          <a:prstGeom prst="rect">
            <a:avLst/>
          </a:prstGeom>
          <a:noFill/>
          <a:ln w="9525">
            <a:noFill/>
            <a:miter lim="800000"/>
            <a:headEnd/>
            <a:tailEnd/>
          </a:ln>
        </p:spPr>
        <p:txBody>
          <a:bodyPr wrap="none">
            <a:spAutoFit/>
          </a:bodyPr>
          <a:lstStyle/>
          <a:p>
            <a:r>
              <a:rPr lang="en-AU" sz="2000">
                <a:solidFill>
                  <a:schemeClr val="hlink"/>
                </a:solidFill>
              </a:rPr>
              <a:t>2</a:t>
            </a:r>
          </a:p>
        </p:txBody>
      </p:sp>
      <p:sp>
        <p:nvSpPr>
          <p:cNvPr id="35845" name="Oval 28"/>
          <p:cNvSpPr>
            <a:spLocks noChangeArrowheads="1"/>
          </p:cNvSpPr>
          <p:nvPr/>
        </p:nvSpPr>
        <p:spPr bwMode="auto">
          <a:xfrm>
            <a:off x="838200" y="1524000"/>
            <a:ext cx="457200" cy="457200"/>
          </a:xfrm>
          <a:prstGeom prst="ellipse">
            <a:avLst/>
          </a:prstGeom>
          <a:noFill/>
          <a:ln w="9525">
            <a:solidFill>
              <a:schemeClr val="hlink"/>
            </a:solidFill>
            <a:round/>
            <a:headEnd/>
            <a:tailEnd/>
          </a:ln>
        </p:spPr>
        <p:txBody>
          <a:bodyPr wrap="none" anchor="ctr"/>
          <a:lstStyle/>
          <a:p>
            <a:endParaRPr lang="en-AU"/>
          </a:p>
        </p:txBody>
      </p:sp>
      <p:sp>
        <p:nvSpPr>
          <p:cNvPr id="35846" name="Text Box 14"/>
          <p:cNvSpPr txBox="1">
            <a:spLocks noChangeArrowheads="1"/>
          </p:cNvSpPr>
          <p:nvPr/>
        </p:nvSpPr>
        <p:spPr bwMode="auto">
          <a:xfrm>
            <a:off x="1447800" y="1538288"/>
            <a:ext cx="1835150" cy="366712"/>
          </a:xfrm>
          <a:prstGeom prst="rect">
            <a:avLst/>
          </a:prstGeom>
          <a:noFill/>
          <a:ln w="9525">
            <a:noFill/>
            <a:miter lim="800000"/>
            <a:headEnd/>
            <a:tailEnd/>
          </a:ln>
        </p:spPr>
        <p:txBody>
          <a:bodyPr wrap="none">
            <a:spAutoFit/>
          </a:bodyPr>
          <a:lstStyle/>
          <a:p>
            <a:r>
              <a:rPr lang="en-AU"/>
              <a:t>Cultural integrity</a:t>
            </a:r>
          </a:p>
        </p:txBody>
      </p:sp>
      <p:sp>
        <p:nvSpPr>
          <p:cNvPr id="35847" name="Text Box 14"/>
          <p:cNvSpPr txBox="1">
            <a:spLocks noChangeArrowheads="1"/>
          </p:cNvSpPr>
          <p:nvPr/>
        </p:nvSpPr>
        <p:spPr bwMode="auto">
          <a:xfrm>
            <a:off x="1447800" y="1066800"/>
            <a:ext cx="1682750" cy="366713"/>
          </a:xfrm>
          <a:prstGeom prst="rect">
            <a:avLst/>
          </a:prstGeom>
          <a:noFill/>
          <a:ln w="9525">
            <a:noFill/>
            <a:miter lim="800000"/>
            <a:headEnd/>
            <a:tailEnd/>
          </a:ln>
        </p:spPr>
        <p:txBody>
          <a:bodyPr wrap="none">
            <a:spAutoFit/>
          </a:bodyPr>
          <a:lstStyle/>
          <a:p>
            <a:r>
              <a:rPr lang="en-AU"/>
              <a:t>Internal friction</a:t>
            </a:r>
          </a:p>
        </p:txBody>
      </p:sp>
      <p:sp>
        <p:nvSpPr>
          <p:cNvPr id="35848" name="AutoShape 10"/>
          <p:cNvSpPr>
            <a:spLocks/>
          </p:cNvSpPr>
          <p:nvPr/>
        </p:nvSpPr>
        <p:spPr bwMode="auto">
          <a:xfrm>
            <a:off x="3429000" y="1066800"/>
            <a:ext cx="304800" cy="838200"/>
          </a:xfrm>
          <a:prstGeom prst="rightBrace">
            <a:avLst>
              <a:gd name="adj1" fmla="val 22917"/>
              <a:gd name="adj2" fmla="val 50000"/>
            </a:avLst>
          </a:prstGeom>
          <a:noFill/>
          <a:ln w="9525">
            <a:solidFill>
              <a:schemeClr val="tx1"/>
            </a:solidFill>
            <a:round/>
            <a:headEnd/>
            <a:tailEnd/>
          </a:ln>
        </p:spPr>
        <p:txBody>
          <a:bodyPr wrap="none" anchor="ctr"/>
          <a:lstStyle/>
          <a:p>
            <a:endParaRPr lang="en-AU"/>
          </a:p>
        </p:txBody>
      </p:sp>
      <p:sp>
        <p:nvSpPr>
          <p:cNvPr id="35849" name="Text Box 14"/>
          <p:cNvSpPr txBox="1">
            <a:spLocks noChangeArrowheads="1"/>
          </p:cNvSpPr>
          <p:nvPr/>
        </p:nvSpPr>
        <p:spPr bwMode="auto">
          <a:xfrm>
            <a:off x="4038600" y="1219200"/>
            <a:ext cx="4419600" cy="641350"/>
          </a:xfrm>
          <a:prstGeom prst="rect">
            <a:avLst/>
          </a:prstGeom>
          <a:noFill/>
          <a:ln w="9525">
            <a:noFill/>
            <a:miter lim="800000"/>
            <a:headEnd/>
            <a:tailEnd/>
          </a:ln>
        </p:spPr>
        <p:txBody>
          <a:bodyPr>
            <a:spAutoFit/>
          </a:bodyPr>
          <a:lstStyle/>
          <a:p>
            <a:r>
              <a:rPr lang="en-AU"/>
              <a:t>Survey work to figure out how to best address (i.e. communication/prioritisation)</a:t>
            </a:r>
          </a:p>
        </p:txBody>
      </p:sp>
      <p:sp>
        <p:nvSpPr>
          <p:cNvPr id="35850" name="Oval 31"/>
          <p:cNvSpPr>
            <a:spLocks noChangeArrowheads="1"/>
          </p:cNvSpPr>
          <p:nvPr/>
        </p:nvSpPr>
        <p:spPr bwMode="auto">
          <a:xfrm>
            <a:off x="838200" y="2057400"/>
            <a:ext cx="457200" cy="457200"/>
          </a:xfrm>
          <a:prstGeom prst="ellipse">
            <a:avLst/>
          </a:prstGeom>
          <a:noFill/>
          <a:ln w="9525">
            <a:solidFill>
              <a:srgbClr val="00FF00"/>
            </a:solidFill>
            <a:round/>
            <a:headEnd/>
            <a:tailEnd/>
          </a:ln>
        </p:spPr>
        <p:txBody>
          <a:bodyPr wrap="none" anchor="ctr"/>
          <a:lstStyle/>
          <a:p>
            <a:endParaRPr lang="en-AU"/>
          </a:p>
        </p:txBody>
      </p:sp>
      <p:sp>
        <p:nvSpPr>
          <p:cNvPr id="35851" name="Text Box 14"/>
          <p:cNvSpPr txBox="1">
            <a:spLocks noChangeArrowheads="1"/>
          </p:cNvSpPr>
          <p:nvPr/>
        </p:nvSpPr>
        <p:spPr bwMode="auto">
          <a:xfrm>
            <a:off x="1447800" y="2133600"/>
            <a:ext cx="1352550" cy="366713"/>
          </a:xfrm>
          <a:prstGeom prst="rect">
            <a:avLst/>
          </a:prstGeom>
          <a:noFill/>
          <a:ln w="9525">
            <a:noFill/>
            <a:miter lim="800000"/>
            <a:headEnd/>
            <a:tailEnd/>
          </a:ln>
        </p:spPr>
        <p:txBody>
          <a:bodyPr wrap="none">
            <a:spAutoFit/>
          </a:bodyPr>
          <a:lstStyle/>
          <a:p>
            <a:r>
              <a:rPr lang="en-AU"/>
              <a:t>Subdivision</a:t>
            </a:r>
          </a:p>
        </p:txBody>
      </p:sp>
      <p:sp>
        <p:nvSpPr>
          <p:cNvPr id="35852" name="Text Box 30"/>
          <p:cNvSpPr txBox="1">
            <a:spLocks noChangeArrowheads="1"/>
          </p:cNvSpPr>
          <p:nvPr/>
        </p:nvSpPr>
        <p:spPr bwMode="auto">
          <a:xfrm>
            <a:off x="914400" y="2071688"/>
            <a:ext cx="325438" cy="396875"/>
          </a:xfrm>
          <a:prstGeom prst="rect">
            <a:avLst/>
          </a:prstGeom>
          <a:noFill/>
          <a:ln w="9525">
            <a:noFill/>
            <a:miter lim="800000"/>
            <a:headEnd/>
            <a:tailEnd/>
          </a:ln>
        </p:spPr>
        <p:txBody>
          <a:bodyPr wrap="none">
            <a:spAutoFit/>
          </a:bodyPr>
          <a:lstStyle/>
          <a:p>
            <a:r>
              <a:rPr lang="en-AU" sz="2000">
                <a:solidFill>
                  <a:srgbClr val="33CC33"/>
                </a:solidFill>
              </a:rPr>
              <a:t>3</a:t>
            </a:r>
          </a:p>
        </p:txBody>
      </p:sp>
      <p:sp>
        <p:nvSpPr>
          <p:cNvPr id="35853" name="Rectangle 18"/>
          <p:cNvSpPr>
            <a:spLocks noChangeArrowheads="1"/>
          </p:cNvSpPr>
          <p:nvPr/>
        </p:nvSpPr>
        <p:spPr bwMode="auto">
          <a:xfrm>
            <a:off x="1600200" y="2651125"/>
            <a:ext cx="6858000" cy="1314450"/>
          </a:xfrm>
          <a:prstGeom prst="rect">
            <a:avLst/>
          </a:prstGeom>
          <a:noFill/>
          <a:ln w="9525">
            <a:noFill/>
            <a:miter lim="800000"/>
            <a:headEnd/>
            <a:tailEnd/>
          </a:ln>
        </p:spPr>
        <p:txBody>
          <a:bodyPr anchor="ctr">
            <a:spAutoFit/>
          </a:bodyPr>
          <a:lstStyle/>
          <a:p>
            <a:r>
              <a:rPr lang="en-AU" sz="1600"/>
              <a:t>Simulation of ‘parcientes’ making choices about whether to participate in the acequia system and/or whether to sell part of their land. In an agent-based model, every agent would personally determine the set of actions that would bring it the most value, allowing for elements such as cultural heritage to factor into choices about land use. </a:t>
            </a:r>
          </a:p>
        </p:txBody>
      </p:sp>
      <p:sp>
        <p:nvSpPr>
          <p:cNvPr id="35854" name="Line 8"/>
          <p:cNvSpPr>
            <a:spLocks noChangeShapeType="1"/>
          </p:cNvSpPr>
          <p:nvPr/>
        </p:nvSpPr>
        <p:spPr bwMode="auto">
          <a:xfrm>
            <a:off x="228600" y="685800"/>
            <a:ext cx="8610600" cy="0"/>
          </a:xfrm>
          <a:prstGeom prst="line">
            <a:avLst/>
          </a:prstGeom>
          <a:noFill/>
          <a:ln w="9525">
            <a:solidFill>
              <a:schemeClr val="tx1"/>
            </a:solidFill>
            <a:round/>
            <a:headEnd/>
            <a:tailEnd/>
          </a:ln>
        </p:spPr>
        <p:txBody>
          <a:bodyPr/>
          <a:lstStyle/>
          <a:p>
            <a:endParaRPr lang="en-US"/>
          </a:p>
        </p:txBody>
      </p:sp>
      <p:pic>
        <p:nvPicPr>
          <p:cNvPr id="35855" name="Picture 4" descr="File:La Canova Acequia North.jpg">
            <a:hlinkClick r:id="rId2"/>
          </p:cNvPr>
          <p:cNvPicPr>
            <a:picLocks noChangeAspect="1" noChangeArrowheads="1"/>
          </p:cNvPicPr>
          <p:nvPr/>
        </p:nvPicPr>
        <p:blipFill>
          <a:blip r:embed="rId3"/>
          <a:srcRect/>
          <a:stretch>
            <a:fillRect/>
          </a:stretch>
        </p:blipFill>
        <p:spPr bwMode="auto">
          <a:xfrm>
            <a:off x="6324600" y="4038600"/>
            <a:ext cx="1574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p:cNvSpPr>
          <p:nvPr/>
        </p:nvSpPr>
        <p:spPr bwMode="auto">
          <a:xfrm>
            <a:off x="0" y="0"/>
            <a:ext cx="4848225" cy="990600"/>
          </a:xfrm>
          <a:prstGeom prst="rect">
            <a:avLst/>
          </a:prstGeom>
          <a:noFill/>
          <a:ln w="9525">
            <a:noFill/>
            <a:miter lim="800000"/>
            <a:headEnd/>
            <a:tailEnd/>
          </a:ln>
        </p:spPr>
        <p:txBody>
          <a:bodyPr anchor="ctr"/>
          <a:lstStyle/>
          <a:p>
            <a:pPr algn="ctr" eaLnBrk="0" hangingPunct="0"/>
            <a:r>
              <a:rPr lang="en-US" sz="4400">
                <a:latin typeface="Calibri" pitchFamily="34" charset="0"/>
              </a:rPr>
              <a:t>Proposed Model</a:t>
            </a:r>
          </a:p>
        </p:txBody>
      </p:sp>
      <p:grpSp>
        <p:nvGrpSpPr>
          <p:cNvPr id="36866" name="Group 12"/>
          <p:cNvGrpSpPr>
            <a:grpSpLocks/>
          </p:cNvGrpSpPr>
          <p:nvPr/>
        </p:nvGrpSpPr>
        <p:grpSpPr bwMode="auto">
          <a:xfrm>
            <a:off x="641350" y="2165350"/>
            <a:ext cx="7870825" cy="4640263"/>
            <a:chOff x="520959" y="1614648"/>
            <a:chExt cx="8128000" cy="5080000"/>
          </a:xfrm>
        </p:grpSpPr>
        <p:pic>
          <p:nvPicPr>
            <p:cNvPr id="36869" name="Picture 4"/>
            <p:cNvPicPr>
              <a:picLocks noChangeAspect="1"/>
            </p:cNvPicPr>
            <p:nvPr/>
          </p:nvPicPr>
          <p:blipFill>
            <a:blip r:embed="rId2"/>
            <a:srcRect/>
            <a:stretch>
              <a:fillRect/>
            </a:stretch>
          </p:blipFill>
          <p:spPr bwMode="auto">
            <a:xfrm>
              <a:off x="520959" y="1614648"/>
              <a:ext cx="8128000" cy="5080000"/>
            </a:xfrm>
            <a:prstGeom prst="rect">
              <a:avLst/>
            </a:prstGeom>
            <a:noFill/>
            <a:ln w="9525">
              <a:noFill/>
              <a:miter lim="800000"/>
              <a:headEnd/>
              <a:tailEnd/>
            </a:ln>
          </p:spPr>
        </p:pic>
        <p:sp>
          <p:nvSpPr>
            <p:cNvPr id="8" name="Line Callout 3 7"/>
            <p:cNvSpPr/>
            <p:nvPr/>
          </p:nvSpPr>
          <p:spPr>
            <a:xfrm>
              <a:off x="5414481" y="5149619"/>
              <a:ext cx="2909883" cy="976722"/>
            </a:xfrm>
            <a:prstGeom prst="borderCallout3">
              <a:avLst>
                <a:gd name="adj1" fmla="val 18750"/>
                <a:gd name="adj2" fmla="val -8333"/>
                <a:gd name="adj3" fmla="val 18750"/>
                <a:gd name="adj4" fmla="val -16667"/>
                <a:gd name="adj5" fmla="val 115353"/>
                <a:gd name="adj6" fmla="val -16832"/>
                <a:gd name="adj7" fmla="val 112765"/>
                <a:gd name="adj8" fmla="val -9991"/>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dirty="0">
                  <a:solidFill>
                    <a:schemeClr val="tx1"/>
                  </a:solidFill>
                </a:rPr>
                <a:t>profit from working land = </a:t>
              </a:r>
              <a:r>
                <a:rPr lang="en-US" dirty="0" err="1">
                  <a:solidFill>
                    <a:schemeClr val="tx1"/>
                  </a:solidFill>
                </a:rPr>
                <a:t>ƒ(land</a:t>
              </a:r>
              <a:r>
                <a:rPr lang="en-US" dirty="0">
                  <a:solidFill>
                    <a:schemeClr val="tx1"/>
                  </a:solidFill>
                </a:rPr>
                <a:t> size, </a:t>
              </a:r>
              <a:r>
                <a:rPr lang="en-US" dirty="0" err="1">
                  <a:solidFill>
                    <a:schemeClr val="tx1"/>
                  </a:solidFill>
                </a:rPr>
                <a:t>acequia</a:t>
              </a:r>
              <a:r>
                <a:rPr lang="en-US" dirty="0">
                  <a:solidFill>
                    <a:schemeClr val="tx1"/>
                  </a:solidFill>
                </a:rPr>
                <a:t> access)</a:t>
              </a:r>
            </a:p>
          </p:txBody>
        </p:sp>
        <p:sp>
          <p:nvSpPr>
            <p:cNvPr id="9" name="Line Callout 3 8"/>
            <p:cNvSpPr/>
            <p:nvPr/>
          </p:nvSpPr>
          <p:spPr>
            <a:xfrm>
              <a:off x="829161" y="2450598"/>
              <a:ext cx="1993475" cy="1117495"/>
            </a:xfrm>
            <a:prstGeom prst="borderCallout3">
              <a:avLst>
                <a:gd name="adj1" fmla="val 17590"/>
                <a:gd name="adj2" fmla="val -5732"/>
                <a:gd name="adj3" fmla="val 125217"/>
                <a:gd name="adj4" fmla="val -5010"/>
                <a:gd name="adj5" fmla="val 139422"/>
                <a:gd name="adj6" fmla="val 8696"/>
                <a:gd name="adj7" fmla="val 142204"/>
                <a:gd name="adj8" fmla="val 94350"/>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dirty="0">
                  <a:solidFill>
                    <a:schemeClr val="tx1"/>
                  </a:solidFill>
                </a:rPr>
                <a:t>profit from selling land = </a:t>
              </a:r>
              <a:r>
                <a:rPr lang="en-US" dirty="0" err="1">
                  <a:solidFill>
                    <a:schemeClr val="tx1"/>
                  </a:solidFill>
                </a:rPr>
                <a:t>ƒ(land</a:t>
              </a:r>
              <a:r>
                <a:rPr lang="en-US" dirty="0">
                  <a:solidFill>
                    <a:schemeClr val="tx1"/>
                  </a:solidFill>
                </a:rPr>
                <a:t> size, land price)</a:t>
              </a:r>
            </a:p>
            <a:p>
              <a:pPr algn="ctr" defTabSz="457200" fontAlgn="auto">
                <a:spcBef>
                  <a:spcPts val="0"/>
                </a:spcBef>
                <a:spcAft>
                  <a:spcPts val="0"/>
                </a:spcAft>
                <a:defRPr/>
              </a:pPr>
              <a:endParaRPr lang="en-US" dirty="0">
                <a:solidFill>
                  <a:schemeClr val="tx1"/>
                </a:solidFill>
              </a:endParaRPr>
            </a:p>
          </p:txBody>
        </p:sp>
        <p:sp>
          <p:nvSpPr>
            <p:cNvPr id="10" name="Line Callout 3 9"/>
            <p:cNvSpPr/>
            <p:nvPr/>
          </p:nvSpPr>
          <p:spPr>
            <a:xfrm>
              <a:off x="6245642" y="2617440"/>
              <a:ext cx="2273808" cy="1023646"/>
            </a:xfrm>
            <a:prstGeom prst="borderCallout3">
              <a:avLst>
                <a:gd name="adj1" fmla="val 60522"/>
                <a:gd name="adj2" fmla="val -7763"/>
                <a:gd name="adj3" fmla="val 59257"/>
                <a:gd name="adj4" fmla="val -20088"/>
                <a:gd name="adj5" fmla="val 56962"/>
                <a:gd name="adj6" fmla="val -45169"/>
                <a:gd name="adj7" fmla="val -28810"/>
                <a:gd name="adj8" fmla="val -46206"/>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dirty="0">
                  <a:solidFill>
                    <a:schemeClr val="tx1"/>
                  </a:solidFill>
                </a:rPr>
                <a:t>cost to maintain </a:t>
              </a:r>
              <a:r>
                <a:rPr lang="en-US" dirty="0" err="1">
                  <a:solidFill>
                    <a:schemeClr val="tx1"/>
                  </a:solidFill>
                </a:rPr>
                <a:t>acequia</a:t>
              </a:r>
              <a:r>
                <a:rPr lang="en-US" dirty="0">
                  <a:solidFill>
                    <a:schemeClr val="tx1"/>
                  </a:solidFill>
                </a:rPr>
                <a:t> = </a:t>
              </a:r>
              <a:r>
                <a:rPr lang="en-US" dirty="0" err="1">
                  <a:solidFill>
                    <a:schemeClr val="tx1"/>
                  </a:solidFill>
                </a:rPr>
                <a:t>ƒ</a:t>
              </a:r>
              <a:r>
                <a:rPr lang="en-US" dirty="0">
                  <a:solidFill>
                    <a:schemeClr val="tx1"/>
                  </a:solidFill>
                </a:rPr>
                <a:t>( # </a:t>
              </a:r>
              <a:r>
                <a:rPr lang="en-US" dirty="0" err="1">
                  <a:solidFill>
                    <a:schemeClr val="tx1"/>
                  </a:solidFill>
                </a:rPr>
                <a:t>acequia</a:t>
              </a:r>
              <a:r>
                <a:rPr lang="en-US" dirty="0">
                  <a:solidFill>
                    <a:schemeClr val="tx1"/>
                  </a:solidFill>
                </a:rPr>
                <a:t> members)</a:t>
              </a:r>
            </a:p>
          </p:txBody>
        </p:sp>
      </p:grpSp>
      <p:pic>
        <p:nvPicPr>
          <p:cNvPr id="36867" name="Picture 11"/>
          <p:cNvPicPr>
            <a:picLocks noChangeAspect="1"/>
          </p:cNvPicPr>
          <p:nvPr/>
        </p:nvPicPr>
        <p:blipFill>
          <a:blip r:embed="rId3"/>
          <a:srcRect/>
          <a:stretch>
            <a:fillRect/>
          </a:stretch>
        </p:blipFill>
        <p:spPr bwMode="auto">
          <a:xfrm>
            <a:off x="1020763" y="1054100"/>
            <a:ext cx="1150937" cy="1150938"/>
          </a:xfrm>
          <a:prstGeom prst="rect">
            <a:avLst/>
          </a:prstGeom>
          <a:noFill/>
          <a:ln w="9525">
            <a:noFill/>
            <a:miter lim="800000"/>
            <a:headEnd/>
            <a:tailEnd/>
          </a:ln>
        </p:spPr>
      </p:pic>
      <p:sp>
        <p:nvSpPr>
          <p:cNvPr id="36868" name="Content Placeholder 13"/>
          <p:cNvSpPr>
            <a:spLocks/>
          </p:cNvSpPr>
          <p:nvPr/>
        </p:nvSpPr>
        <p:spPr bwMode="auto">
          <a:xfrm>
            <a:off x="2462213" y="920750"/>
            <a:ext cx="6057900" cy="1538288"/>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charset="0"/>
              <a:buNone/>
            </a:pPr>
            <a:r>
              <a:rPr lang="en-US" sz="2000">
                <a:latin typeface="Calibri" pitchFamily="34" charset="0"/>
              </a:rPr>
              <a:t>Agent goal: maximize projected utility, where</a:t>
            </a:r>
          </a:p>
          <a:p>
            <a:pPr marL="342900" indent="-342900" eaLnBrk="0" hangingPunct="0">
              <a:lnSpc>
                <a:spcPct val="80000"/>
              </a:lnSpc>
              <a:spcBef>
                <a:spcPct val="20000"/>
              </a:spcBef>
              <a:buFont typeface="Arial" charset="0"/>
              <a:buNone/>
            </a:pPr>
            <a:endParaRPr lang="en-US" sz="2000">
              <a:latin typeface="Calibri" pitchFamily="34" charset="0"/>
            </a:endParaRPr>
          </a:p>
          <a:p>
            <a:pPr marL="342900" indent="-342900" eaLnBrk="0" hangingPunct="0">
              <a:lnSpc>
                <a:spcPct val="80000"/>
              </a:lnSpc>
              <a:spcBef>
                <a:spcPct val="20000"/>
              </a:spcBef>
              <a:buFont typeface="Arial" charset="0"/>
              <a:buNone/>
            </a:pPr>
            <a:r>
              <a:rPr lang="en-US" sz="2000">
                <a:latin typeface="Calibri" pitchFamily="34" charset="0"/>
              </a:rPr>
              <a:t>Utility = ƒ( profit from selling land, profit from working land, cost of maintaining acequia, commitment to cultural history of using the acequia)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1600200" y="3429000"/>
            <a:ext cx="7162800" cy="1581150"/>
          </a:xfrm>
          <a:prstGeom prst="rect">
            <a:avLst/>
          </a:prstGeom>
          <a:noFill/>
          <a:ln w="9525">
            <a:noFill/>
            <a:miter lim="800000"/>
            <a:headEnd/>
            <a:tailEnd/>
          </a:ln>
        </p:spPr>
        <p:txBody>
          <a:bodyPr anchor="ctr">
            <a:spAutoFit/>
          </a:bodyPr>
          <a:lstStyle/>
          <a:p>
            <a:r>
              <a:rPr lang="en-US" sz="1400"/>
              <a:t>A computational model based on Geographical Information System (GIS)-based census data on such as:  watersheds, aquifers, population trends, land use, land value, and climate.</a:t>
            </a:r>
          </a:p>
          <a:p>
            <a:endParaRPr lang="en-AU" sz="1400"/>
          </a:p>
          <a:p>
            <a:r>
              <a:rPr lang="en-US" sz="1400"/>
              <a:t>The GIS model can highlight the acequias that are most at risk in terms of subdivision and the socio-cultural impacts as a result of  increased population growth, economic decline,  or reduced water basin drainage areas, etc. </a:t>
            </a:r>
            <a:endParaRPr lang="en-AU" sz="1400"/>
          </a:p>
        </p:txBody>
      </p:sp>
      <p:sp>
        <p:nvSpPr>
          <p:cNvPr id="37890" name="Text Box 7"/>
          <p:cNvSpPr txBox="1">
            <a:spLocks noChangeArrowheads="1"/>
          </p:cNvSpPr>
          <p:nvPr/>
        </p:nvSpPr>
        <p:spPr bwMode="auto">
          <a:xfrm>
            <a:off x="304800" y="228600"/>
            <a:ext cx="4872038" cy="396875"/>
          </a:xfrm>
          <a:prstGeom prst="rect">
            <a:avLst/>
          </a:prstGeom>
          <a:noFill/>
          <a:ln w="9525">
            <a:noFill/>
            <a:miter lim="800000"/>
            <a:headEnd/>
            <a:tailEnd/>
          </a:ln>
        </p:spPr>
        <p:txBody>
          <a:bodyPr wrap="none">
            <a:spAutoFit/>
          </a:bodyPr>
          <a:lstStyle/>
          <a:p>
            <a:r>
              <a:rPr lang="en-AU" sz="2000" b="1">
                <a:latin typeface="Tahoma" pitchFamily="34" charset="0"/>
              </a:rPr>
              <a:t>What we (or mostly J.P.) do next …..</a:t>
            </a:r>
          </a:p>
        </p:txBody>
      </p:sp>
      <p:sp>
        <p:nvSpPr>
          <p:cNvPr id="37891" name="Text Box 21"/>
          <p:cNvSpPr txBox="1">
            <a:spLocks noChangeArrowheads="1"/>
          </p:cNvSpPr>
          <p:nvPr/>
        </p:nvSpPr>
        <p:spPr bwMode="auto">
          <a:xfrm>
            <a:off x="990600" y="1295400"/>
            <a:ext cx="325438" cy="396875"/>
          </a:xfrm>
          <a:prstGeom prst="rect">
            <a:avLst/>
          </a:prstGeom>
          <a:noFill/>
          <a:ln w="9525">
            <a:noFill/>
            <a:miter lim="800000"/>
            <a:headEnd/>
            <a:tailEnd/>
          </a:ln>
        </p:spPr>
        <p:txBody>
          <a:bodyPr wrap="none">
            <a:spAutoFit/>
          </a:bodyPr>
          <a:lstStyle/>
          <a:p>
            <a:r>
              <a:rPr lang="en-AU" sz="2000">
                <a:solidFill>
                  <a:srgbClr val="FF0000"/>
                </a:solidFill>
              </a:rPr>
              <a:t>1</a:t>
            </a:r>
          </a:p>
        </p:txBody>
      </p:sp>
      <p:sp>
        <p:nvSpPr>
          <p:cNvPr id="37892" name="Oval 22"/>
          <p:cNvSpPr>
            <a:spLocks noChangeArrowheads="1"/>
          </p:cNvSpPr>
          <p:nvPr/>
        </p:nvSpPr>
        <p:spPr bwMode="auto">
          <a:xfrm>
            <a:off x="914400" y="1295400"/>
            <a:ext cx="457200" cy="457200"/>
          </a:xfrm>
          <a:prstGeom prst="ellipse">
            <a:avLst/>
          </a:prstGeom>
          <a:noFill/>
          <a:ln w="9525">
            <a:solidFill>
              <a:srgbClr val="FF0000"/>
            </a:solidFill>
            <a:round/>
            <a:headEnd/>
            <a:tailEnd/>
          </a:ln>
        </p:spPr>
        <p:txBody>
          <a:bodyPr wrap="none" anchor="ctr"/>
          <a:lstStyle/>
          <a:p>
            <a:endParaRPr lang="en-AU"/>
          </a:p>
        </p:txBody>
      </p:sp>
      <p:sp>
        <p:nvSpPr>
          <p:cNvPr id="37893" name="Text Box 27"/>
          <p:cNvSpPr txBox="1">
            <a:spLocks noChangeArrowheads="1"/>
          </p:cNvSpPr>
          <p:nvPr/>
        </p:nvSpPr>
        <p:spPr bwMode="auto">
          <a:xfrm>
            <a:off x="969963" y="1876425"/>
            <a:ext cx="325437" cy="396875"/>
          </a:xfrm>
          <a:prstGeom prst="rect">
            <a:avLst/>
          </a:prstGeom>
          <a:noFill/>
          <a:ln w="9525">
            <a:noFill/>
            <a:miter lim="800000"/>
            <a:headEnd/>
            <a:tailEnd/>
          </a:ln>
        </p:spPr>
        <p:txBody>
          <a:bodyPr wrap="none">
            <a:spAutoFit/>
          </a:bodyPr>
          <a:lstStyle/>
          <a:p>
            <a:r>
              <a:rPr lang="en-AU" sz="2000">
                <a:solidFill>
                  <a:schemeClr val="hlink"/>
                </a:solidFill>
              </a:rPr>
              <a:t>2</a:t>
            </a:r>
          </a:p>
        </p:txBody>
      </p:sp>
      <p:sp>
        <p:nvSpPr>
          <p:cNvPr id="37894" name="Oval 28"/>
          <p:cNvSpPr>
            <a:spLocks noChangeArrowheads="1"/>
          </p:cNvSpPr>
          <p:nvPr/>
        </p:nvSpPr>
        <p:spPr bwMode="auto">
          <a:xfrm>
            <a:off x="914400" y="1876425"/>
            <a:ext cx="457200" cy="457200"/>
          </a:xfrm>
          <a:prstGeom prst="ellipse">
            <a:avLst/>
          </a:prstGeom>
          <a:noFill/>
          <a:ln w="9525">
            <a:solidFill>
              <a:schemeClr val="hlink"/>
            </a:solidFill>
            <a:round/>
            <a:headEnd/>
            <a:tailEnd/>
          </a:ln>
        </p:spPr>
        <p:txBody>
          <a:bodyPr wrap="none" anchor="ctr"/>
          <a:lstStyle/>
          <a:p>
            <a:endParaRPr lang="en-AU"/>
          </a:p>
        </p:txBody>
      </p:sp>
      <p:sp>
        <p:nvSpPr>
          <p:cNvPr id="37895" name="Text Box 14"/>
          <p:cNvSpPr txBox="1">
            <a:spLocks noChangeArrowheads="1"/>
          </p:cNvSpPr>
          <p:nvPr/>
        </p:nvSpPr>
        <p:spPr bwMode="auto">
          <a:xfrm>
            <a:off x="1524000" y="1890713"/>
            <a:ext cx="1835150" cy="366712"/>
          </a:xfrm>
          <a:prstGeom prst="rect">
            <a:avLst/>
          </a:prstGeom>
          <a:noFill/>
          <a:ln w="9525">
            <a:noFill/>
            <a:miter lim="800000"/>
            <a:headEnd/>
            <a:tailEnd/>
          </a:ln>
        </p:spPr>
        <p:txBody>
          <a:bodyPr wrap="none">
            <a:spAutoFit/>
          </a:bodyPr>
          <a:lstStyle/>
          <a:p>
            <a:r>
              <a:rPr lang="en-AU"/>
              <a:t>Cultural integrity</a:t>
            </a:r>
          </a:p>
        </p:txBody>
      </p:sp>
      <p:sp>
        <p:nvSpPr>
          <p:cNvPr id="37896" name="Text Box 14"/>
          <p:cNvSpPr txBox="1">
            <a:spLocks noChangeArrowheads="1"/>
          </p:cNvSpPr>
          <p:nvPr/>
        </p:nvSpPr>
        <p:spPr bwMode="auto">
          <a:xfrm>
            <a:off x="1524000" y="1371600"/>
            <a:ext cx="1682750" cy="366713"/>
          </a:xfrm>
          <a:prstGeom prst="rect">
            <a:avLst/>
          </a:prstGeom>
          <a:noFill/>
          <a:ln w="9525">
            <a:noFill/>
            <a:miter lim="800000"/>
            <a:headEnd/>
            <a:tailEnd/>
          </a:ln>
        </p:spPr>
        <p:txBody>
          <a:bodyPr wrap="none">
            <a:spAutoFit/>
          </a:bodyPr>
          <a:lstStyle/>
          <a:p>
            <a:r>
              <a:rPr lang="en-AU"/>
              <a:t>Internal friction</a:t>
            </a:r>
          </a:p>
        </p:txBody>
      </p:sp>
      <p:sp>
        <p:nvSpPr>
          <p:cNvPr id="37897" name="Text Box 16"/>
          <p:cNvSpPr txBox="1">
            <a:spLocks noChangeArrowheads="1"/>
          </p:cNvSpPr>
          <p:nvPr/>
        </p:nvSpPr>
        <p:spPr bwMode="auto">
          <a:xfrm>
            <a:off x="1524000" y="2957513"/>
            <a:ext cx="2667000" cy="366712"/>
          </a:xfrm>
          <a:prstGeom prst="rect">
            <a:avLst/>
          </a:prstGeom>
          <a:noFill/>
          <a:ln w="9525">
            <a:noFill/>
            <a:miter lim="800000"/>
            <a:headEnd/>
            <a:tailEnd/>
          </a:ln>
        </p:spPr>
        <p:txBody>
          <a:bodyPr>
            <a:spAutoFit/>
          </a:bodyPr>
          <a:lstStyle/>
          <a:p>
            <a:r>
              <a:rPr lang="en-AU"/>
              <a:t>Population increase</a:t>
            </a:r>
          </a:p>
        </p:txBody>
      </p:sp>
      <p:sp>
        <p:nvSpPr>
          <p:cNvPr id="37898" name="Oval 31"/>
          <p:cNvSpPr>
            <a:spLocks noChangeArrowheads="1"/>
          </p:cNvSpPr>
          <p:nvPr/>
        </p:nvSpPr>
        <p:spPr bwMode="auto">
          <a:xfrm>
            <a:off x="914400" y="2409825"/>
            <a:ext cx="457200" cy="457200"/>
          </a:xfrm>
          <a:prstGeom prst="ellipse">
            <a:avLst/>
          </a:prstGeom>
          <a:noFill/>
          <a:ln w="9525">
            <a:solidFill>
              <a:srgbClr val="00FF00"/>
            </a:solidFill>
            <a:round/>
            <a:headEnd/>
            <a:tailEnd/>
          </a:ln>
        </p:spPr>
        <p:txBody>
          <a:bodyPr wrap="none" anchor="ctr"/>
          <a:lstStyle/>
          <a:p>
            <a:endParaRPr lang="en-AU"/>
          </a:p>
        </p:txBody>
      </p:sp>
      <p:sp>
        <p:nvSpPr>
          <p:cNvPr id="37899" name="Oval 34"/>
          <p:cNvSpPr>
            <a:spLocks noChangeArrowheads="1"/>
          </p:cNvSpPr>
          <p:nvPr/>
        </p:nvSpPr>
        <p:spPr bwMode="auto">
          <a:xfrm>
            <a:off x="914400" y="2943225"/>
            <a:ext cx="457200" cy="457200"/>
          </a:xfrm>
          <a:prstGeom prst="ellipse">
            <a:avLst/>
          </a:prstGeom>
          <a:noFill/>
          <a:ln w="9525">
            <a:solidFill>
              <a:schemeClr val="tx1"/>
            </a:solidFill>
            <a:round/>
            <a:headEnd/>
            <a:tailEnd/>
          </a:ln>
        </p:spPr>
        <p:txBody>
          <a:bodyPr wrap="none" anchor="ctr"/>
          <a:lstStyle/>
          <a:p>
            <a:endParaRPr lang="en-AU"/>
          </a:p>
        </p:txBody>
      </p:sp>
      <p:sp>
        <p:nvSpPr>
          <p:cNvPr id="37900" name="Text Box 14"/>
          <p:cNvSpPr txBox="1">
            <a:spLocks noChangeArrowheads="1"/>
          </p:cNvSpPr>
          <p:nvPr/>
        </p:nvSpPr>
        <p:spPr bwMode="auto">
          <a:xfrm>
            <a:off x="1524000" y="2438400"/>
            <a:ext cx="1352550" cy="366713"/>
          </a:xfrm>
          <a:prstGeom prst="rect">
            <a:avLst/>
          </a:prstGeom>
          <a:noFill/>
          <a:ln w="9525">
            <a:noFill/>
            <a:miter lim="800000"/>
            <a:headEnd/>
            <a:tailEnd/>
          </a:ln>
        </p:spPr>
        <p:txBody>
          <a:bodyPr wrap="none">
            <a:spAutoFit/>
          </a:bodyPr>
          <a:lstStyle/>
          <a:p>
            <a:r>
              <a:rPr lang="en-AU"/>
              <a:t>Subdivision</a:t>
            </a:r>
          </a:p>
        </p:txBody>
      </p:sp>
      <p:sp>
        <p:nvSpPr>
          <p:cNvPr id="37901" name="Text Box 30"/>
          <p:cNvSpPr txBox="1">
            <a:spLocks noChangeArrowheads="1"/>
          </p:cNvSpPr>
          <p:nvPr/>
        </p:nvSpPr>
        <p:spPr bwMode="auto">
          <a:xfrm>
            <a:off x="990600" y="2424113"/>
            <a:ext cx="325438" cy="396875"/>
          </a:xfrm>
          <a:prstGeom prst="rect">
            <a:avLst/>
          </a:prstGeom>
          <a:noFill/>
          <a:ln w="9525">
            <a:noFill/>
            <a:miter lim="800000"/>
            <a:headEnd/>
            <a:tailEnd/>
          </a:ln>
        </p:spPr>
        <p:txBody>
          <a:bodyPr wrap="none">
            <a:spAutoFit/>
          </a:bodyPr>
          <a:lstStyle/>
          <a:p>
            <a:r>
              <a:rPr lang="en-AU" sz="2000">
                <a:solidFill>
                  <a:srgbClr val="33CC33"/>
                </a:solidFill>
              </a:rPr>
              <a:t>3</a:t>
            </a:r>
          </a:p>
        </p:txBody>
      </p:sp>
      <p:sp>
        <p:nvSpPr>
          <p:cNvPr id="37902" name="Text Box 33"/>
          <p:cNvSpPr txBox="1">
            <a:spLocks noChangeArrowheads="1"/>
          </p:cNvSpPr>
          <p:nvPr/>
        </p:nvSpPr>
        <p:spPr bwMode="auto">
          <a:xfrm>
            <a:off x="990600" y="2957513"/>
            <a:ext cx="325438" cy="396875"/>
          </a:xfrm>
          <a:prstGeom prst="rect">
            <a:avLst/>
          </a:prstGeom>
          <a:noFill/>
          <a:ln w="9525">
            <a:noFill/>
            <a:miter lim="800000"/>
            <a:headEnd/>
            <a:tailEnd/>
          </a:ln>
        </p:spPr>
        <p:txBody>
          <a:bodyPr wrap="none">
            <a:spAutoFit/>
          </a:bodyPr>
          <a:lstStyle/>
          <a:p>
            <a:r>
              <a:rPr lang="en-AU" sz="2000">
                <a:solidFill>
                  <a:srgbClr val="000000"/>
                </a:solidFill>
              </a:rPr>
              <a:t>4</a:t>
            </a:r>
          </a:p>
        </p:txBody>
      </p:sp>
      <p:sp>
        <p:nvSpPr>
          <p:cNvPr id="37903" name="Rectangle 19"/>
          <p:cNvSpPr>
            <a:spLocks noChangeArrowheads="1"/>
          </p:cNvSpPr>
          <p:nvPr/>
        </p:nvSpPr>
        <p:spPr bwMode="auto">
          <a:xfrm>
            <a:off x="914400" y="5562600"/>
            <a:ext cx="7696200" cy="581025"/>
          </a:xfrm>
          <a:prstGeom prst="rect">
            <a:avLst/>
          </a:prstGeom>
          <a:noFill/>
          <a:ln w="9525">
            <a:noFill/>
            <a:miter lim="800000"/>
            <a:headEnd/>
            <a:tailEnd/>
          </a:ln>
        </p:spPr>
        <p:txBody>
          <a:bodyPr>
            <a:spAutoFit/>
          </a:bodyPr>
          <a:lstStyle/>
          <a:p>
            <a:r>
              <a:rPr lang="en-US" sz="1600"/>
              <a:t>Combining 3 and 4 provides an understanding of the complex large scale physical interactions and the added complexity of ‘parciente’ decision making processes.</a:t>
            </a:r>
            <a:r>
              <a:rPr lang="en-AU" sz="1600"/>
              <a:t> </a:t>
            </a:r>
          </a:p>
        </p:txBody>
      </p:sp>
      <p:sp>
        <p:nvSpPr>
          <p:cNvPr id="37904" name="Line 8"/>
          <p:cNvSpPr>
            <a:spLocks noChangeShapeType="1"/>
          </p:cNvSpPr>
          <p:nvPr/>
        </p:nvSpPr>
        <p:spPr bwMode="auto">
          <a:xfrm>
            <a:off x="228600" y="685800"/>
            <a:ext cx="86106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1" name="Content Placeholder 3" descr="500px-Acequia1.jpg"/>
          <p:cNvPicPr>
            <a:picLocks noGrp="1" noChangeAspect="1"/>
          </p:cNvPicPr>
          <p:nvPr>
            <p:ph idx="1"/>
          </p:nvPr>
        </p:nvPicPr>
        <p:blipFill>
          <a:blip r:embed="rId2"/>
          <a:srcRect/>
          <a:stretch>
            <a:fillRect/>
          </a:stretch>
        </p:blipFill>
        <p:spPr>
          <a:xfrm>
            <a:off x="5791200" y="990600"/>
            <a:ext cx="3098800" cy="2324100"/>
          </a:xfrm>
          <a:ln>
            <a:solidFill>
              <a:schemeClr val="tx1"/>
            </a:solidFill>
          </a:ln>
        </p:spPr>
      </p:pic>
      <p:pic>
        <p:nvPicPr>
          <p:cNvPr id="15362" name="Picture 5" descr="500px-Acequia4.jpg"/>
          <p:cNvPicPr>
            <a:picLocks noChangeAspect="1"/>
          </p:cNvPicPr>
          <p:nvPr/>
        </p:nvPicPr>
        <p:blipFill>
          <a:blip r:embed="rId3"/>
          <a:srcRect/>
          <a:stretch>
            <a:fillRect/>
          </a:stretch>
        </p:blipFill>
        <p:spPr bwMode="auto">
          <a:xfrm>
            <a:off x="5791200" y="3989388"/>
            <a:ext cx="3098800" cy="2324100"/>
          </a:xfrm>
          <a:prstGeom prst="rect">
            <a:avLst/>
          </a:prstGeom>
          <a:noFill/>
          <a:ln w="9525">
            <a:solidFill>
              <a:schemeClr val="tx1"/>
            </a:solidFill>
            <a:miter lim="800000"/>
            <a:headEnd/>
            <a:tailEnd/>
          </a:ln>
        </p:spPr>
      </p:pic>
      <p:sp>
        <p:nvSpPr>
          <p:cNvPr id="15363" name="TextBox 6"/>
          <p:cNvSpPr txBox="1">
            <a:spLocks noChangeArrowheads="1"/>
          </p:cNvSpPr>
          <p:nvPr/>
        </p:nvSpPr>
        <p:spPr bwMode="auto">
          <a:xfrm>
            <a:off x="5791200" y="6370638"/>
            <a:ext cx="2667000" cy="274637"/>
          </a:xfrm>
          <a:prstGeom prst="rect">
            <a:avLst/>
          </a:prstGeom>
          <a:noFill/>
          <a:ln w="9525">
            <a:noFill/>
            <a:miter lim="800000"/>
            <a:headEnd/>
            <a:tailEnd/>
          </a:ln>
        </p:spPr>
        <p:txBody>
          <a:bodyPr>
            <a:spAutoFit/>
          </a:bodyPr>
          <a:lstStyle/>
          <a:p>
            <a:r>
              <a:rPr lang="en-US" sz="1200">
                <a:latin typeface="Tahoma" pitchFamily="34" charset="0"/>
              </a:rPr>
              <a:t>Acequia Irrigated Farmlands</a:t>
            </a:r>
          </a:p>
        </p:txBody>
      </p:sp>
      <p:sp>
        <p:nvSpPr>
          <p:cNvPr id="15364" name="Rectangle 7"/>
          <p:cNvSpPr>
            <a:spLocks noChangeArrowheads="1"/>
          </p:cNvSpPr>
          <p:nvPr/>
        </p:nvSpPr>
        <p:spPr bwMode="auto">
          <a:xfrm>
            <a:off x="381000" y="1143000"/>
            <a:ext cx="5105400" cy="641350"/>
          </a:xfrm>
          <a:prstGeom prst="rect">
            <a:avLst/>
          </a:prstGeom>
          <a:noFill/>
          <a:ln w="9525">
            <a:noFill/>
            <a:miter lim="800000"/>
            <a:headEnd/>
            <a:tailEnd/>
          </a:ln>
        </p:spPr>
        <p:txBody>
          <a:bodyPr anchor="ctr">
            <a:spAutoFit/>
          </a:bodyPr>
          <a:lstStyle/>
          <a:p>
            <a:r>
              <a:rPr lang="en-US" i="1">
                <a:latin typeface="Tahoma" pitchFamily="34" charset="0"/>
              </a:rPr>
              <a:t>Acequia</a:t>
            </a:r>
            <a:r>
              <a:rPr lang="en-US">
                <a:latin typeface="Tahoma" pitchFamily="34" charset="0"/>
              </a:rPr>
              <a:t> comes from classical Arabic "as-sāqiya", </a:t>
            </a:r>
            <a:br>
              <a:rPr lang="en-US">
                <a:latin typeface="Tahoma" pitchFamily="34" charset="0"/>
              </a:rPr>
            </a:br>
            <a:r>
              <a:rPr lang="en-US">
                <a:latin typeface="Tahoma" pitchFamily="34" charset="0"/>
              </a:rPr>
              <a:t>which means "the water conduit". </a:t>
            </a:r>
          </a:p>
        </p:txBody>
      </p:sp>
      <p:sp>
        <p:nvSpPr>
          <p:cNvPr id="15365" name="Rectangle 8"/>
          <p:cNvSpPr>
            <a:spLocks noChangeArrowheads="1"/>
          </p:cNvSpPr>
          <p:nvPr/>
        </p:nvSpPr>
        <p:spPr bwMode="auto">
          <a:xfrm>
            <a:off x="381000" y="1981200"/>
            <a:ext cx="5105400" cy="915988"/>
          </a:xfrm>
          <a:prstGeom prst="rect">
            <a:avLst/>
          </a:prstGeom>
          <a:noFill/>
          <a:ln w="9525">
            <a:noFill/>
            <a:miter lim="800000"/>
            <a:headEnd/>
            <a:tailEnd/>
          </a:ln>
        </p:spPr>
        <p:txBody>
          <a:bodyPr anchor="ctr">
            <a:spAutoFit/>
          </a:bodyPr>
          <a:lstStyle/>
          <a:p>
            <a:r>
              <a:rPr lang="en-US">
                <a:latin typeface="Tahoma" pitchFamily="34" charset="0"/>
              </a:rPr>
              <a:t>The Arabs brought the technology to Spain </a:t>
            </a:r>
            <a:br>
              <a:rPr lang="en-US">
                <a:latin typeface="Tahoma" pitchFamily="34" charset="0"/>
              </a:rPr>
            </a:br>
            <a:r>
              <a:rPr lang="en-US">
                <a:latin typeface="Tahoma" pitchFamily="34" charset="0"/>
              </a:rPr>
              <a:t>who then used it in the land they occupied around the place (like New Mexico)</a:t>
            </a:r>
          </a:p>
        </p:txBody>
      </p:sp>
      <p:sp>
        <p:nvSpPr>
          <p:cNvPr id="15366" name="Rectangle 9"/>
          <p:cNvSpPr>
            <a:spLocks noChangeArrowheads="1"/>
          </p:cNvSpPr>
          <p:nvPr/>
        </p:nvSpPr>
        <p:spPr bwMode="auto">
          <a:xfrm>
            <a:off x="457200" y="4100513"/>
            <a:ext cx="4724400" cy="915987"/>
          </a:xfrm>
          <a:prstGeom prst="rect">
            <a:avLst/>
          </a:prstGeom>
          <a:noFill/>
          <a:ln w="9525">
            <a:noFill/>
            <a:miter lim="800000"/>
            <a:headEnd/>
            <a:tailEnd/>
          </a:ln>
        </p:spPr>
        <p:txBody>
          <a:bodyPr anchor="ctr">
            <a:spAutoFit/>
          </a:bodyPr>
          <a:lstStyle/>
          <a:p>
            <a:r>
              <a:rPr lang="en-AU"/>
              <a:t>Cultural practices, referred to as the “repartimiento”, guide the allocation of water within and between acequias. </a:t>
            </a:r>
          </a:p>
        </p:txBody>
      </p:sp>
      <p:sp>
        <p:nvSpPr>
          <p:cNvPr id="15367" name="Rectangle 10"/>
          <p:cNvSpPr>
            <a:spLocks noChangeArrowheads="1"/>
          </p:cNvSpPr>
          <p:nvPr/>
        </p:nvSpPr>
        <p:spPr bwMode="auto">
          <a:xfrm>
            <a:off x="457200" y="5243513"/>
            <a:ext cx="4953000" cy="915987"/>
          </a:xfrm>
          <a:prstGeom prst="rect">
            <a:avLst/>
          </a:prstGeom>
          <a:noFill/>
          <a:ln w="9525">
            <a:noFill/>
            <a:miter lim="800000"/>
            <a:headEnd/>
            <a:tailEnd/>
          </a:ln>
        </p:spPr>
        <p:txBody>
          <a:bodyPr anchor="ctr">
            <a:spAutoFit/>
          </a:bodyPr>
          <a:lstStyle/>
          <a:p>
            <a:r>
              <a:rPr lang="en-AU"/>
              <a:t>Each acequia has a democratically elected “Mayordomo”, who is responsible for distributing water</a:t>
            </a:r>
          </a:p>
        </p:txBody>
      </p:sp>
      <p:sp>
        <p:nvSpPr>
          <p:cNvPr id="15368" name="Text Box 11"/>
          <p:cNvSpPr txBox="1">
            <a:spLocks noChangeArrowheads="1"/>
          </p:cNvSpPr>
          <p:nvPr/>
        </p:nvSpPr>
        <p:spPr bwMode="auto">
          <a:xfrm>
            <a:off x="322263" y="441325"/>
            <a:ext cx="1277937" cy="473075"/>
          </a:xfrm>
          <a:prstGeom prst="rect">
            <a:avLst/>
          </a:prstGeom>
          <a:noFill/>
          <a:ln w="9525">
            <a:noFill/>
            <a:miter lim="800000"/>
            <a:headEnd/>
            <a:tailEnd/>
          </a:ln>
        </p:spPr>
        <p:txBody>
          <a:bodyPr wrap="none">
            <a:spAutoFit/>
          </a:bodyPr>
          <a:lstStyle/>
          <a:p>
            <a:r>
              <a:rPr lang="en-AU" sz="2500" b="1"/>
              <a:t>History</a:t>
            </a:r>
          </a:p>
        </p:txBody>
      </p:sp>
      <p:sp>
        <p:nvSpPr>
          <p:cNvPr id="15369" name="Text Box 12"/>
          <p:cNvSpPr txBox="1">
            <a:spLocks noChangeArrowheads="1"/>
          </p:cNvSpPr>
          <p:nvPr/>
        </p:nvSpPr>
        <p:spPr bwMode="auto">
          <a:xfrm>
            <a:off x="381000" y="3352800"/>
            <a:ext cx="2124075" cy="473075"/>
          </a:xfrm>
          <a:prstGeom prst="rect">
            <a:avLst/>
          </a:prstGeom>
          <a:noFill/>
          <a:ln w="9525">
            <a:noFill/>
            <a:miter lim="800000"/>
            <a:headEnd/>
            <a:tailEnd/>
          </a:ln>
        </p:spPr>
        <p:txBody>
          <a:bodyPr wrap="none">
            <a:spAutoFit/>
          </a:bodyPr>
          <a:lstStyle/>
          <a:p>
            <a:r>
              <a:rPr lang="en-AU" sz="2500" b="1"/>
              <a:t>Management</a:t>
            </a:r>
          </a:p>
        </p:txBody>
      </p:sp>
      <p:sp>
        <p:nvSpPr>
          <p:cNvPr id="15370" name="Line 13"/>
          <p:cNvSpPr>
            <a:spLocks noChangeShapeType="1"/>
          </p:cNvSpPr>
          <p:nvPr/>
        </p:nvSpPr>
        <p:spPr bwMode="auto">
          <a:xfrm>
            <a:off x="381000" y="914400"/>
            <a:ext cx="8534400" cy="0"/>
          </a:xfrm>
          <a:prstGeom prst="line">
            <a:avLst/>
          </a:prstGeom>
          <a:noFill/>
          <a:ln w="9525">
            <a:solidFill>
              <a:schemeClr val="tx1"/>
            </a:solidFill>
            <a:round/>
            <a:headEnd/>
            <a:tailEnd/>
          </a:ln>
        </p:spPr>
        <p:txBody>
          <a:bodyPr/>
          <a:lstStyle/>
          <a:p>
            <a:endParaRPr lang="en-US"/>
          </a:p>
        </p:txBody>
      </p:sp>
      <p:sp>
        <p:nvSpPr>
          <p:cNvPr id="15371" name="TextBox 6"/>
          <p:cNvSpPr txBox="1">
            <a:spLocks noChangeArrowheads="1"/>
          </p:cNvSpPr>
          <p:nvPr/>
        </p:nvSpPr>
        <p:spPr bwMode="auto">
          <a:xfrm>
            <a:off x="5791200" y="3352800"/>
            <a:ext cx="2667000" cy="274638"/>
          </a:xfrm>
          <a:prstGeom prst="rect">
            <a:avLst/>
          </a:prstGeom>
          <a:noFill/>
          <a:ln w="9525">
            <a:noFill/>
            <a:miter lim="800000"/>
            <a:headEnd/>
            <a:tailEnd/>
          </a:ln>
        </p:spPr>
        <p:txBody>
          <a:bodyPr>
            <a:spAutoFit/>
          </a:bodyPr>
          <a:lstStyle/>
          <a:p>
            <a:r>
              <a:rPr lang="en-US" sz="1200">
                <a:latin typeface="Tahoma" pitchFamily="34" charset="0"/>
              </a:rPr>
              <a:t>J P’s acequia irrigated garden</a:t>
            </a:r>
          </a:p>
        </p:txBody>
      </p:sp>
      <p:sp>
        <p:nvSpPr>
          <p:cNvPr id="15372" name="Line 16"/>
          <p:cNvSpPr>
            <a:spLocks noChangeShapeType="1"/>
          </p:cNvSpPr>
          <p:nvPr/>
        </p:nvSpPr>
        <p:spPr bwMode="auto">
          <a:xfrm>
            <a:off x="381000" y="3886200"/>
            <a:ext cx="8534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3"/>
                                        </p:tgtEl>
                                        <p:attrNameLst>
                                          <p:attrName>style.visibility</p:attrName>
                                        </p:attrNameLst>
                                      </p:cBhvr>
                                      <p:to>
                                        <p:strVal val="visible"/>
                                      </p:to>
                                    </p:set>
                                    <p:anim calcmode="lin" valueType="num">
                                      <p:cBhvr additive="base">
                                        <p:cTn id="11" dur="500" fill="hold"/>
                                        <p:tgtEl>
                                          <p:spTgt spid="15363"/>
                                        </p:tgtEl>
                                        <p:attrNameLst>
                                          <p:attrName>ppt_x</p:attrName>
                                        </p:attrNameLst>
                                      </p:cBhvr>
                                      <p:tavLst>
                                        <p:tav tm="0">
                                          <p:val>
                                            <p:strVal val="#ppt_x"/>
                                          </p:val>
                                        </p:tav>
                                        <p:tav tm="100000">
                                          <p:val>
                                            <p:strVal val="#ppt_x"/>
                                          </p:val>
                                        </p:tav>
                                      </p:tavLst>
                                    </p:anim>
                                    <p:anim calcmode="lin" valueType="num">
                                      <p:cBhvr additive="base">
                                        <p:cTn id="12" dur="500" fill="hold"/>
                                        <p:tgtEl>
                                          <p:spTgt spid="1536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366"/>
                                        </p:tgtEl>
                                        <p:attrNameLst>
                                          <p:attrName>style.visibility</p:attrName>
                                        </p:attrNameLst>
                                      </p:cBhvr>
                                      <p:to>
                                        <p:strVal val="visible"/>
                                      </p:to>
                                    </p:set>
                                    <p:anim calcmode="lin" valueType="num">
                                      <p:cBhvr additive="base">
                                        <p:cTn id="15" dur="500" fill="hold"/>
                                        <p:tgtEl>
                                          <p:spTgt spid="15366"/>
                                        </p:tgtEl>
                                        <p:attrNameLst>
                                          <p:attrName>ppt_x</p:attrName>
                                        </p:attrNameLst>
                                      </p:cBhvr>
                                      <p:tavLst>
                                        <p:tav tm="0">
                                          <p:val>
                                            <p:strVal val="#ppt_x"/>
                                          </p:val>
                                        </p:tav>
                                        <p:tav tm="100000">
                                          <p:val>
                                            <p:strVal val="#ppt_x"/>
                                          </p:val>
                                        </p:tav>
                                      </p:tavLst>
                                    </p:anim>
                                    <p:anim calcmode="lin" valueType="num">
                                      <p:cBhvr additive="base">
                                        <p:cTn id="16" dur="500" fill="hold"/>
                                        <p:tgtEl>
                                          <p:spTgt spid="1536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367"/>
                                        </p:tgtEl>
                                        <p:attrNameLst>
                                          <p:attrName>style.visibility</p:attrName>
                                        </p:attrNameLst>
                                      </p:cBhvr>
                                      <p:to>
                                        <p:strVal val="visible"/>
                                      </p:to>
                                    </p:set>
                                    <p:anim calcmode="lin" valueType="num">
                                      <p:cBhvr additive="base">
                                        <p:cTn id="19" dur="500" fill="hold"/>
                                        <p:tgtEl>
                                          <p:spTgt spid="15367"/>
                                        </p:tgtEl>
                                        <p:attrNameLst>
                                          <p:attrName>ppt_x</p:attrName>
                                        </p:attrNameLst>
                                      </p:cBhvr>
                                      <p:tavLst>
                                        <p:tav tm="0">
                                          <p:val>
                                            <p:strVal val="#ppt_x"/>
                                          </p:val>
                                        </p:tav>
                                        <p:tav tm="100000">
                                          <p:val>
                                            <p:strVal val="#ppt_x"/>
                                          </p:val>
                                        </p:tav>
                                      </p:tavLst>
                                    </p:anim>
                                    <p:anim calcmode="lin" valueType="num">
                                      <p:cBhvr additive="base">
                                        <p:cTn id="20" dur="500" fill="hold"/>
                                        <p:tgtEl>
                                          <p:spTgt spid="1536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372"/>
                                        </p:tgtEl>
                                        <p:attrNameLst>
                                          <p:attrName>style.visibility</p:attrName>
                                        </p:attrNameLst>
                                      </p:cBhvr>
                                      <p:to>
                                        <p:strVal val="visible"/>
                                      </p:to>
                                    </p:set>
                                    <p:anim calcmode="lin" valueType="num">
                                      <p:cBhvr additive="base">
                                        <p:cTn id="23" dur="500" fill="hold"/>
                                        <p:tgtEl>
                                          <p:spTgt spid="15372"/>
                                        </p:tgtEl>
                                        <p:attrNameLst>
                                          <p:attrName>ppt_x</p:attrName>
                                        </p:attrNameLst>
                                      </p:cBhvr>
                                      <p:tavLst>
                                        <p:tav tm="0">
                                          <p:val>
                                            <p:strVal val="#ppt_x"/>
                                          </p:val>
                                        </p:tav>
                                        <p:tav tm="100000">
                                          <p:val>
                                            <p:strVal val="#ppt_x"/>
                                          </p:val>
                                        </p:tav>
                                      </p:tavLst>
                                    </p:anim>
                                    <p:anim calcmode="lin" valueType="num">
                                      <p:cBhvr additive="base">
                                        <p:cTn id="24" dur="500" fill="hold"/>
                                        <p:tgtEl>
                                          <p:spTgt spid="153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369"/>
                                        </p:tgtEl>
                                        <p:attrNameLst>
                                          <p:attrName>style.visibility</p:attrName>
                                        </p:attrNameLst>
                                      </p:cBhvr>
                                      <p:to>
                                        <p:strVal val="visible"/>
                                      </p:to>
                                    </p:set>
                                    <p:anim calcmode="lin" valueType="num">
                                      <p:cBhvr additive="base">
                                        <p:cTn id="27" dur="500" fill="hold"/>
                                        <p:tgtEl>
                                          <p:spTgt spid="15369"/>
                                        </p:tgtEl>
                                        <p:attrNameLst>
                                          <p:attrName>ppt_x</p:attrName>
                                        </p:attrNameLst>
                                      </p:cBhvr>
                                      <p:tavLst>
                                        <p:tav tm="0">
                                          <p:val>
                                            <p:strVal val="#ppt_x"/>
                                          </p:val>
                                        </p:tav>
                                        <p:tav tm="100000">
                                          <p:val>
                                            <p:strVal val="#ppt_x"/>
                                          </p:val>
                                        </p:tav>
                                      </p:tavLst>
                                    </p:anim>
                                    <p:anim calcmode="lin" valueType="num">
                                      <p:cBhvr additive="base">
                                        <p:cTn id="28"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6" grpId="0"/>
      <p:bldP spid="15367" grpId="0"/>
      <p:bldP spid="15369" grpId="0"/>
      <p:bldP spid="15372"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ext Box 10"/>
          <p:cNvSpPr txBox="1">
            <a:spLocks noChangeArrowheads="1"/>
          </p:cNvSpPr>
          <p:nvPr/>
        </p:nvSpPr>
        <p:spPr bwMode="auto">
          <a:xfrm>
            <a:off x="246063" y="434975"/>
            <a:ext cx="6007100" cy="473075"/>
          </a:xfrm>
          <a:prstGeom prst="rect">
            <a:avLst/>
          </a:prstGeom>
          <a:noFill/>
          <a:ln w="9525">
            <a:noFill/>
            <a:miter lim="800000"/>
            <a:headEnd/>
            <a:tailEnd/>
          </a:ln>
        </p:spPr>
        <p:txBody>
          <a:bodyPr wrap="none">
            <a:spAutoFit/>
          </a:bodyPr>
          <a:lstStyle/>
          <a:p>
            <a:r>
              <a:rPr lang="en-AU" sz="2500" b="1">
                <a:latin typeface="Tahoma" pitchFamily="34" charset="0"/>
              </a:rPr>
              <a:t>Structure of acequias in New Mexico</a:t>
            </a:r>
          </a:p>
        </p:txBody>
      </p:sp>
      <p:sp>
        <p:nvSpPr>
          <p:cNvPr id="16386" name="Line 12"/>
          <p:cNvSpPr>
            <a:spLocks noChangeShapeType="1"/>
          </p:cNvSpPr>
          <p:nvPr/>
        </p:nvSpPr>
        <p:spPr bwMode="auto">
          <a:xfrm>
            <a:off x="228600" y="914400"/>
            <a:ext cx="8610600" cy="0"/>
          </a:xfrm>
          <a:prstGeom prst="line">
            <a:avLst/>
          </a:prstGeom>
          <a:noFill/>
          <a:ln w="9525">
            <a:solidFill>
              <a:schemeClr val="tx1"/>
            </a:solidFill>
            <a:round/>
            <a:headEnd/>
            <a:tailEnd/>
          </a:ln>
        </p:spPr>
        <p:txBody>
          <a:bodyPr/>
          <a:lstStyle/>
          <a:p>
            <a:endParaRPr lang="en-US"/>
          </a:p>
        </p:txBody>
      </p:sp>
      <p:sp>
        <p:nvSpPr>
          <p:cNvPr id="16387" name="Rectangle 16"/>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endParaRPr lang="en-AU"/>
          </a:p>
        </p:txBody>
      </p:sp>
      <p:pic>
        <p:nvPicPr>
          <p:cNvPr id="16388" name="Picture 15"/>
          <p:cNvPicPr>
            <a:picLocks noChangeAspect="1" noChangeArrowheads="1"/>
          </p:cNvPicPr>
          <p:nvPr/>
        </p:nvPicPr>
        <p:blipFill>
          <a:blip r:embed="rId2"/>
          <a:srcRect/>
          <a:stretch>
            <a:fillRect/>
          </a:stretch>
        </p:blipFill>
        <p:spPr bwMode="auto">
          <a:xfrm>
            <a:off x="2809875" y="3848100"/>
            <a:ext cx="5267325" cy="2400300"/>
          </a:xfrm>
          <a:prstGeom prst="rect">
            <a:avLst/>
          </a:prstGeom>
          <a:noFill/>
          <a:ln w="9525">
            <a:noFill/>
            <a:miter lim="800000"/>
            <a:headEnd/>
            <a:tailEnd/>
          </a:ln>
        </p:spPr>
      </p:pic>
      <p:sp>
        <p:nvSpPr>
          <p:cNvPr id="16389" name="Rectangle 18"/>
          <p:cNvSpPr>
            <a:spLocks noChangeArrowheads="1"/>
          </p:cNvSpPr>
          <p:nvPr/>
        </p:nvSpPr>
        <p:spPr bwMode="auto">
          <a:xfrm>
            <a:off x="0" y="2044700"/>
            <a:ext cx="9144000" cy="0"/>
          </a:xfrm>
          <a:prstGeom prst="rect">
            <a:avLst/>
          </a:prstGeom>
          <a:noFill/>
          <a:ln w="9525">
            <a:noFill/>
            <a:miter lim="800000"/>
            <a:headEnd/>
            <a:tailEnd/>
          </a:ln>
        </p:spPr>
        <p:txBody>
          <a:bodyPr wrap="none" anchor="ctr">
            <a:spAutoFit/>
          </a:bodyPr>
          <a:lstStyle/>
          <a:p>
            <a:endParaRPr lang="en-AU"/>
          </a:p>
        </p:txBody>
      </p:sp>
      <p:pic>
        <p:nvPicPr>
          <p:cNvPr id="16390" name="Picture 17"/>
          <p:cNvPicPr>
            <a:picLocks noChangeAspect="1" noChangeArrowheads="1"/>
          </p:cNvPicPr>
          <p:nvPr/>
        </p:nvPicPr>
        <p:blipFill>
          <a:blip r:embed="rId3"/>
          <a:srcRect/>
          <a:stretch>
            <a:fillRect/>
          </a:stretch>
        </p:blipFill>
        <p:spPr bwMode="auto">
          <a:xfrm>
            <a:off x="2733675" y="1333500"/>
            <a:ext cx="5267325" cy="2495550"/>
          </a:xfrm>
          <a:prstGeom prst="rect">
            <a:avLst/>
          </a:prstGeom>
          <a:noFill/>
          <a:ln w="9525">
            <a:noFill/>
            <a:miter lim="800000"/>
            <a:headEnd/>
            <a:tailEnd/>
          </a:ln>
        </p:spPr>
      </p:pic>
      <p:sp>
        <p:nvSpPr>
          <p:cNvPr id="16391" name="Rectangle 19"/>
          <p:cNvSpPr>
            <a:spLocks noChangeArrowheads="1"/>
          </p:cNvSpPr>
          <p:nvPr/>
        </p:nvSpPr>
        <p:spPr bwMode="auto">
          <a:xfrm>
            <a:off x="2809875" y="5340350"/>
            <a:ext cx="227013" cy="274638"/>
          </a:xfrm>
          <a:prstGeom prst="rect">
            <a:avLst/>
          </a:prstGeom>
          <a:noFill/>
          <a:ln w="9525">
            <a:noFill/>
            <a:miter lim="800000"/>
            <a:headEnd/>
            <a:tailEnd/>
          </a:ln>
        </p:spPr>
        <p:txBody>
          <a:bodyPr wrap="none" anchor="ctr">
            <a:spAutoFit/>
          </a:bodyPr>
          <a:lstStyle/>
          <a:p>
            <a:pPr algn="just"/>
            <a:r>
              <a:rPr lang="en-AU" sz="1200">
                <a:cs typeface="Times New Roman" pitchFamily="18" charset="0"/>
              </a:rPr>
              <a:t> </a:t>
            </a:r>
            <a:endParaRPr lang="en-AU"/>
          </a:p>
        </p:txBody>
      </p:sp>
      <p:sp>
        <p:nvSpPr>
          <p:cNvPr id="16392" name="Oval 20"/>
          <p:cNvSpPr>
            <a:spLocks noChangeArrowheads="1"/>
          </p:cNvSpPr>
          <p:nvPr/>
        </p:nvSpPr>
        <p:spPr bwMode="auto">
          <a:xfrm>
            <a:off x="3114675" y="3924300"/>
            <a:ext cx="762000" cy="1828800"/>
          </a:xfrm>
          <a:prstGeom prst="ellipse">
            <a:avLst/>
          </a:prstGeom>
          <a:noFill/>
          <a:ln w="22225">
            <a:solidFill>
              <a:srgbClr val="FF0000"/>
            </a:solidFill>
            <a:round/>
            <a:headEnd/>
            <a:tailEnd/>
          </a:ln>
        </p:spPr>
        <p:txBody>
          <a:bodyPr wrap="none" anchor="ctr"/>
          <a:lstStyle/>
          <a:p>
            <a:endParaRPr lang="en-AU"/>
          </a:p>
        </p:txBody>
      </p:sp>
      <p:sp>
        <p:nvSpPr>
          <p:cNvPr id="16393" name="Line 22"/>
          <p:cNvSpPr>
            <a:spLocks noChangeShapeType="1"/>
          </p:cNvSpPr>
          <p:nvPr/>
        </p:nvSpPr>
        <p:spPr bwMode="auto">
          <a:xfrm flipV="1">
            <a:off x="2581275" y="4762500"/>
            <a:ext cx="609600" cy="152400"/>
          </a:xfrm>
          <a:prstGeom prst="line">
            <a:avLst/>
          </a:prstGeom>
          <a:noFill/>
          <a:ln w="19050">
            <a:solidFill>
              <a:schemeClr val="tx1"/>
            </a:solidFill>
            <a:round/>
            <a:headEnd/>
            <a:tailEnd type="triangle" w="lg" len="lg"/>
          </a:ln>
        </p:spPr>
        <p:txBody>
          <a:bodyPr/>
          <a:lstStyle/>
          <a:p>
            <a:endParaRPr lang="en-US"/>
          </a:p>
        </p:txBody>
      </p:sp>
      <p:sp>
        <p:nvSpPr>
          <p:cNvPr id="16394" name="Text Box 23"/>
          <p:cNvSpPr txBox="1">
            <a:spLocks noChangeArrowheads="1"/>
          </p:cNvSpPr>
          <p:nvPr/>
        </p:nvSpPr>
        <p:spPr bwMode="auto">
          <a:xfrm>
            <a:off x="752475" y="4457700"/>
            <a:ext cx="1828800" cy="1190625"/>
          </a:xfrm>
          <a:prstGeom prst="rect">
            <a:avLst/>
          </a:prstGeom>
          <a:noFill/>
          <a:ln w="9525">
            <a:noFill/>
            <a:miter lim="800000"/>
            <a:headEnd/>
            <a:tailEnd/>
          </a:ln>
        </p:spPr>
        <p:txBody>
          <a:bodyPr>
            <a:spAutoFit/>
          </a:bodyPr>
          <a:lstStyle/>
          <a:p>
            <a:r>
              <a:rPr lang="en-AU">
                <a:latin typeface="Tahoma" pitchFamily="34" charset="0"/>
              </a:rPr>
              <a:t>Within acequia, the size of most irrigated plots is small</a:t>
            </a:r>
          </a:p>
        </p:txBody>
      </p:sp>
      <p:sp>
        <p:nvSpPr>
          <p:cNvPr id="16395" name="Oval 24"/>
          <p:cNvSpPr>
            <a:spLocks noChangeArrowheads="1"/>
          </p:cNvSpPr>
          <p:nvPr/>
        </p:nvSpPr>
        <p:spPr bwMode="auto">
          <a:xfrm>
            <a:off x="3114675" y="1485900"/>
            <a:ext cx="762000" cy="1828800"/>
          </a:xfrm>
          <a:prstGeom prst="ellipse">
            <a:avLst/>
          </a:prstGeom>
          <a:noFill/>
          <a:ln w="22225">
            <a:solidFill>
              <a:srgbClr val="00FF00"/>
            </a:solidFill>
            <a:round/>
            <a:headEnd/>
            <a:tailEnd/>
          </a:ln>
        </p:spPr>
        <p:txBody>
          <a:bodyPr wrap="none" anchor="ctr"/>
          <a:lstStyle/>
          <a:p>
            <a:endParaRPr lang="en-AU"/>
          </a:p>
        </p:txBody>
      </p:sp>
      <p:sp>
        <p:nvSpPr>
          <p:cNvPr id="16396" name="Line 25"/>
          <p:cNvSpPr>
            <a:spLocks noChangeShapeType="1"/>
          </p:cNvSpPr>
          <p:nvPr/>
        </p:nvSpPr>
        <p:spPr bwMode="auto">
          <a:xfrm flipV="1">
            <a:off x="2581275" y="2324100"/>
            <a:ext cx="609600" cy="152400"/>
          </a:xfrm>
          <a:prstGeom prst="line">
            <a:avLst/>
          </a:prstGeom>
          <a:noFill/>
          <a:ln w="19050">
            <a:solidFill>
              <a:schemeClr val="tx1"/>
            </a:solidFill>
            <a:round/>
            <a:headEnd/>
            <a:tailEnd type="triangle" w="lg" len="lg"/>
          </a:ln>
        </p:spPr>
        <p:txBody>
          <a:bodyPr/>
          <a:lstStyle/>
          <a:p>
            <a:endParaRPr lang="en-US"/>
          </a:p>
        </p:txBody>
      </p:sp>
      <p:sp>
        <p:nvSpPr>
          <p:cNvPr id="16397" name="Text Box 26"/>
          <p:cNvSpPr txBox="1">
            <a:spLocks noChangeArrowheads="1"/>
          </p:cNvSpPr>
          <p:nvPr/>
        </p:nvSpPr>
        <p:spPr bwMode="auto">
          <a:xfrm>
            <a:off x="828675" y="2095500"/>
            <a:ext cx="1692275" cy="1190625"/>
          </a:xfrm>
          <a:prstGeom prst="rect">
            <a:avLst/>
          </a:prstGeom>
          <a:noFill/>
          <a:ln w="9525">
            <a:noFill/>
            <a:miter lim="800000"/>
            <a:headEnd/>
            <a:tailEnd/>
          </a:ln>
        </p:spPr>
        <p:txBody>
          <a:bodyPr>
            <a:spAutoFit/>
          </a:bodyPr>
          <a:lstStyle/>
          <a:p>
            <a:r>
              <a:rPr lang="en-AU">
                <a:latin typeface="Tahoma" pitchFamily="34" charset="0"/>
              </a:rPr>
              <a:t>Most acequias have a small number of irrigators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12" name="Rectangle 463"/>
          <p:cNvSpPr>
            <a:spLocks noChangeArrowheads="1"/>
          </p:cNvSpPr>
          <p:nvPr/>
        </p:nvSpPr>
        <p:spPr bwMode="auto">
          <a:xfrm>
            <a:off x="5888038" y="3978275"/>
            <a:ext cx="925512" cy="517525"/>
          </a:xfrm>
          <a:prstGeom prst="rect">
            <a:avLst/>
          </a:prstGeom>
          <a:noFill/>
          <a:ln w="9525">
            <a:noFill/>
            <a:miter lim="800000"/>
            <a:headEnd/>
            <a:tailEnd/>
          </a:ln>
        </p:spPr>
        <p:txBody>
          <a:bodyPr/>
          <a:lstStyle/>
          <a:p>
            <a:pPr algn="ctr"/>
            <a:r>
              <a:rPr lang="en-AU" sz="1000">
                <a:latin typeface="Times New Roman" pitchFamily="18" charset="0"/>
                <a:cs typeface="Times New Roman" pitchFamily="18" charset="0"/>
              </a:rPr>
              <a:t>13,746</a:t>
            </a:r>
            <a:endParaRPr lang="en-AU"/>
          </a:p>
        </p:txBody>
      </p:sp>
      <p:sp>
        <p:nvSpPr>
          <p:cNvPr id="25413" name="Text Box 832"/>
          <p:cNvSpPr txBox="1">
            <a:spLocks noChangeArrowheads="1"/>
          </p:cNvSpPr>
          <p:nvPr/>
        </p:nvSpPr>
        <p:spPr bwMode="auto">
          <a:xfrm>
            <a:off x="228600" y="228600"/>
            <a:ext cx="6861175" cy="473075"/>
          </a:xfrm>
          <a:prstGeom prst="rect">
            <a:avLst/>
          </a:prstGeom>
          <a:noFill/>
          <a:ln w="9525">
            <a:noFill/>
            <a:miter lim="800000"/>
            <a:headEnd/>
            <a:tailEnd/>
          </a:ln>
        </p:spPr>
        <p:txBody>
          <a:bodyPr wrap="none">
            <a:spAutoFit/>
          </a:bodyPr>
          <a:lstStyle/>
          <a:p>
            <a:r>
              <a:rPr lang="en-AU" sz="2500" b="1">
                <a:latin typeface="Tahoma" pitchFamily="34" charset="0"/>
              </a:rPr>
              <a:t>Geographic distribution of acequias in NM</a:t>
            </a:r>
          </a:p>
        </p:txBody>
      </p:sp>
      <p:sp>
        <p:nvSpPr>
          <p:cNvPr id="25414" name="Line 833"/>
          <p:cNvSpPr>
            <a:spLocks noChangeShapeType="1"/>
          </p:cNvSpPr>
          <p:nvPr/>
        </p:nvSpPr>
        <p:spPr bwMode="auto">
          <a:xfrm>
            <a:off x="228600" y="762000"/>
            <a:ext cx="8610600" cy="0"/>
          </a:xfrm>
          <a:prstGeom prst="line">
            <a:avLst/>
          </a:prstGeom>
          <a:noFill/>
          <a:ln w="9525">
            <a:solidFill>
              <a:schemeClr val="tx1"/>
            </a:solidFill>
            <a:round/>
            <a:headEnd/>
            <a:tailEnd/>
          </a:ln>
        </p:spPr>
        <p:txBody>
          <a:bodyPr/>
          <a:lstStyle/>
          <a:p>
            <a:endParaRPr lang="en-US"/>
          </a:p>
        </p:txBody>
      </p:sp>
      <p:graphicFrame>
        <p:nvGraphicFramePr>
          <p:cNvPr id="25411" name="Object 835"/>
          <p:cNvGraphicFramePr>
            <a:graphicFrameLocks noChangeAspect="1"/>
          </p:cNvGraphicFramePr>
          <p:nvPr/>
        </p:nvGraphicFramePr>
        <p:xfrm>
          <a:off x="3505200" y="1371600"/>
          <a:ext cx="5486400" cy="3505200"/>
        </p:xfrm>
        <a:graphic>
          <a:graphicData uri="http://schemas.openxmlformats.org/presentationml/2006/ole">
            <p:oleObj spid="_x0000_s25411" name="Chart" r:id="rId3" imgW="5245100" imgH="2768600" progId="Excel.Sheet.8">
              <p:embed/>
            </p:oleObj>
          </a:graphicData>
        </a:graphic>
      </p:graphicFrame>
      <p:sp>
        <p:nvSpPr>
          <p:cNvPr id="25415" name="Text Box 836"/>
          <p:cNvSpPr txBox="1">
            <a:spLocks noChangeArrowheads="1"/>
          </p:cNvSpPr>
          <p:nvPr/>
        </p:nvSpPr>
        <p:spPr bwMode="auto">
          <a:xfrm>
            <a:off x="5410200" y="4343400"/>
            <a:ext cx="1203325" cy="274638"/>
          </a:xfrm>
          <a:prstGeom prst="rect">
            <a:avLst/>
          </a:prstGeom>
          <a:noFill/>
          <a:ln w="9525">
            <a:noFill/>
            <a:miter lim="800000"/>
            <a:headEnd/>
            <a:tailEnd/>
          </a:ln>
        </p:spPr>
        <p:txBody>
          <a:bodyPr wrap="none">
            <a:spAutoFit/>
          </a:bodyPr>
          <a:lstStyle/>
          <a:p>
            <a:r>
              <a:rPr lang="en-AU" sz="1200"/>
              <a:t>Drainage basin</a:t>
            </a:r>
          </a:p>
        </p:txBody>
      </p:sp>
      <p:sp>
        <p:nvSpPr>
          <p:cNvPr id="25416" name="Text Box 837"/>
          <p:cNvSpPr txBox="1">
            <a:spLocks noChangeArrowheads="1"/>
          </p:cNvSpPr>
          <p:nvPr/>
        </p:nvSpPr>
        <p:spPr bwMode="auto">
          <a:xfrm rot="-5400000">
            <a:off x="3018631" y="2542382"/>
            <a:ext cx="1095375" cy="274638"/>
          </a:xfrm>
          <a:prstGeom prst="rect">
            <a:avLst/>
          </a:prstGeom>
          <a:noFill/>
          <a:ln w="9525">
            <a:noFill/>
            <a:miter lim="800000"/>
            <a:headEnd/>
            <a:tailEnd/>
          </a:ln>
        </p:spPr>
        <p:txBody>
          <a:bodyPr wrap="none">
            <a:spAutoFit/>
          </a:bodyPr>
          <a:lstStyle/>
          <a:p>
            <a:r>
              <a:rPr lang="en-AU" sz="1200"/>
              <a:t>Area irrigated</a:t>
            </a:r>
          </a:p>
        </p:txBody>
      </p:sp>
      <p:sp>
        <p:nvSpPr>
          <p:cNvPr id="25417" name="Text Box 838"/>
          <p:cNvSpPr txBox="1">
            <a:spLocks noChangeArrowheads="1"/>
          </p:cNvSpPr>
          <p:nvPr/>
        </p:nvSpPr>
        <p:spPr bwMode="auto">
          <a:xfrm rot="-5400000">
            <a:off x="8090694" y="2599532"/>
            <a:ext cx="1527175" cy="274637"/>
          </a:xfrm>
          <a:prstGeom prst="rect">
            <a:avLst/>
          </a:prstGeom>
          <a:noFill/>
          <a:ln w="9525">
            <a:noFill/>
            <a:miter lim="800000"/>
            <a:headEnd/>
            <a:tailEnd/>
          </a:ln>
        </p:spPr>
        <p:txBody>
          <a:bodyPr wrap="none">
            <a:spAutoFit/>
          </a:bodyPr>
          <a:lstStyle/>
          <a:p>
            <a:r>
              <a:rPr lang="en-AU" sz="1200"/>
              <a:t>Number of irrigators</a:t>
            </a:r>
          </a:p>
        </p:txBody>
      </p:sp>
      <p:sp>
        <p:nvSpPr>
          <p:cNvPr id="25418" name="Text Box 839"/>
          <p:cNvSpPr txBox="1">
            <a:spLocks noChangeArrowheads="1"/>
          </p:cNvSpPr>
          <p:nvPr/>
        </p:nvSpPr>
        <p:spPr bwMode="auto">
          <a:xfrm>
            <a:off x="5410200" y="2362200"/>
            <a:ext cx="1303338" cy="244475"/>
          </a:xfrm>
          <a:prstGeom prst="rect">
            <a:avLst/>
          </a:prstGeom>
          <a:noFill/>
          <a:ln w="9525">
            <a:noFill/>
            <a:miter lim="800000"/>
            <a:headEnd/>
            <a:tailEnd/>
          </a:ln>
        </p:spPr>
        <p:txBody>
          <a:bodyPr wrap="none">
            <a:spAutoFit/>
          </a:bodyPr>
          <a:lstStyle/>
          <a:p>
            <a:r>
              <a:rPr lang="en-AU" sz="1000"/>
              <a:t>Number of irrigators</a:t>
            </a:r>
          </a:p>
        </p:txBody>
      </p:sp>
      <p:sp>
        <p:nvSpPr>
          <p:cNvPr id="25419" name="Line 840"/>
          <p:cNvSpPr>
            <a:spLocks noChangeShapeType="1"/>
          </p:cNvSpPr>
          <p:nvPr/>
        </p:nvSpPr>
        <p:spPr bwMode="auto">
          <a:xfrm flipH="1">
            <a:off x="4648200" y="2514600"/>
            <a:ext cx="838200" cy="381000"/>
          </a:xfrm>
          <a:prstGeom prst="line">
            <a:avLst/>
          </a:prstGeom>
          <a:noFill/>
          <a:ln w="9525">
            <a:solidFill>
              <a:schemeClr val="tx1"/>
            </a:solidFill>
            <a:round/>
            <a:headEnd/>
            <a:tailEnd type="triangle" w="med" len="med"/>
          </a:ln>
        </p:spPr>
        <p:txBody>
          <a:bodyPr/>
          <a:lstStyle/>
          <a:p>
            <a:endParaRPr lang="en-US"/>
          </a:p>
        </p:txBody>
      </p:sp>
      <p:sp>
        <p:nvSpPr>
          <p:cNvPr id="25420" name="Text Box 841"/>
          <p:cNvSpPr txBox="1">
            <a:spLocks noChangeArrowheads="1"/>
          </p:cNvSpPr>
          <p:nvPr/>
        </p:nvSpPr>
        <p:spPr bwMode="auto">
          <a:xfrm>
            <a:off x="5257800" y="1905000"/>
            <a:ext cx="935038" cy="244475"/>
          </a:xfrm>
          <a:prstGeom prst="rect">
            <a:avLst/>
          </a:prstGeom>
          <a:noFill/>
          <a:ln w="9525">
            <a:noFill/>
            <a:miter lim="800000"/>
            <a:headEnd/>
            <a:tailEnd/>
          </a:ln>
        </p:spPr>
        <p:txBody>
          <a:bodyPr wrap="none">
            <a:spAutoFit/>
          </a:bodyPr>
          <a:lstStyle/>
          <a:p>
            <a:r>
              <a:rPr lang="en-AU" sz="1000"/>
              <a:t>Irrigated area</a:t>
            </a:r>
          </a:p>
        </p:txBody>
      </p:sp>
      <p:sp>
        <p:nvSpPr>
          <p:cNvPr id="25421" name="Line 842"/>
          <p:cNvSpPr>
            <a:spLocks noChangeShapeType="1"/>
          </p:cNvSpPr>
          <p:nvPr/>
        </p:nvSpPr>
        <p:spPr bwMode="auto">
          <a:xfrm flipH="1" flipV="1">
            <a:off x="4495800" y="1905000"/>
            <a:ext cx="762000" cy="76200"/>
          </a:xfrm>
          <a:prstGeom prst="line">
            <a:avLst/>
          </a:prstGeom>
          <a:noFill/>
          <a:ln w="9525">
            <a:solidFill>
              <a:schemeClr val="tx1"/>
            </a:solidFill>
            <a:round/>
            <a:headEnd/>
            <a:tailEnd type="triangle" w="med" len="med"/>
          </a:ln>
        </p:spPr>
        <p:txBody>
          <a:bodyPr/>
          <a:lstStyle/>
          <a:p>
            <a:endParaRPr lang="en-US"/>
          </a:p>
        </p:txBody>
      </p:sp>
      <p:sp>
        <p:nvSpPr>
          <p:cNvPr id="25422" name="Oval 844"/>
          <p:cNvSpPr>
            <a:spLocks noChangeArrowheads="1"/>
          </p:cNvSpPr>
          <p:nvPr/>
        </p:nvSpPr>
        <p:spPr bwMode="auto">
          <a:xfrm>
            <a:off x="4038600" y="1447800"/>
            <a:ext cx="609600" cy="2514600"/>
          </a:xfrm>
          <a:prstGeom prst="ellipse">
            <a:avLst/>
          </a:prstGeom>
          <a:noFill/>
          <a:ln w="22225">
            <a:solidFill>
              <a:srgbClr val="FF0000"/>
            </a:solidFill>
            <a:round/>
            <a:headEnd/>
            <a:tailEnd/>
          </a:ln>
        </p:spPr>
        <p:txBody>
          <a:bodyPr wrap="none" anchor="ctr"/>
          <a:lstStyle/>
          <a:p>
            <a:endParaRPr lang="en-AU"/>
          </a:p>
        </p:txBody>
      </p:sp>
      <p:sp>
        <p:nvSpPr>
          <p:cNvPr id="25423" name="Line 845"/>
          <p:cNvSpPr>
            <a:spLocks noChangeShapeType="1"/>
          </p:cNvSpPr>
          <p:nvPr/>
        </p:nvSpPr>
        <p:spPr bwMode="auto">
          <a:xfrm flipH="1" flipV="1">
            <a:off x="4267200" y="3962400"/>
            <a:ext cx="0" cy="1600200"/>
          </a:xfrm>
          <a:prstGeom prst="line">
            <a:avLst/>
          </a:prstGeom>
          <a:noFill/>
          <a:ln w="19050">
            <a:solidFill>
              <a:schemeClr val="tx1"/>
            </a:solidFill>
            <a:round/>
            <a:headEnd/>
            <a:tailEnd type="triangle" w="lg" len="lg"/>
          </a:ln>
        </p:spPr>
        <p:txBody>
          <a:bodyPr/>
          <a:lstStyle/>
          <a:p>
            <a:endParaRPr lang="en-US"/>
          </a:p>
        </p:txBody>
      </p:sp>
      <p:sp>
        <p:nvSpPr>
          <p:cNvPr id="25424" name="Text Box 846"/>
          <p:cNvSpPr txBox="1">
            <a:spLocks noChangeArrowheads="1"/>
          </p:cNvSpPr>
          <p:nvPr/>
        </p:nvSpPr>
        <p:spPr bwMode="auto">
          <a:xfrm>
            <a:off x="3505200" y="5562600"/>
            <a:ext cx="2438400" cy="641350"/>
          </a:xfrm>
          <a:prstGeom prst="rect">
            <a:avLst/>
          </a:prstGeom>
          <a:noFill/>
          <a:ln w="9525">
            <a:noFill/>
            <a:miter lim="800000"/>
            <a:headEnd/>
            <a:tailEnd/>
          </a:ln>
        </p:spPr>
        <p:txBody>
          <a:bodyPr>
            <a:spAutoFit/>
          </a:bodyPr>
          <a:lstStyle/>
          <a:p>
            <a:pPr algn="ctr"/>
            <a:r>
              <a:rPr lang="en-AU">
                <a:latin typeface="Tahoma" pitchFamily="34" charset="0"/>
              </a:rPr>
              <a:t>Rio Grande basin by far the largest</a:t>
            </a:r>
          </a:p>
        </p:txBody>
      </p:sp>
      <p:sp>
        <p:nvSpPr>
          <p:cNvPr id="25425" name="Oval 847"/>
          <p:cNvSpPr>
            <a:spLocks noChangeArrowheads="1"/>
          </p:cNvSpPr>
          <p:nvPr/>
        </p:nvSpPr>
        <p:spPr bwMode="auto">
          <a:xfrm>
            <a:off x="5410200" y="3048000"/>
            <a:ext cx="533400" cy="1066800"/>
          </a:xfrm>
          <a:prstGeom prst="ellipse">
            <a:avLst/>
          </a:prstGeom>
          <a:noFill/>
          <a:ln w="22225">
            <a:solidFill>
              <a:srgbClr val="0000FF"/>
            </a:solidFill>
            <a:round/>
            <a:headEnd/>
            <a:tailEnd/>
          </a:ln>
        </p:spPr>
        <p:txBody>
          <a:bodyPr wrap="none" anchor="ctr"/>
          <a:lstStyle/>
          <a:p>
            <a:endParaRPr lang="en-AU"/>
          </a:p>
        </p:txBody>
      </p:sp>
      <p:sp>
        <p:nvSpPr>
          <p:cNvPr id="25426" name="Line 848"/>
          <p:cNvSpPr>
            <a:spLocks noChangeShapeType="1"/>
          </p:cNvSpPr>
          <p:nvPr/>
        </p:nvSpPr>
        <p:spPr bwMode="auto">
          <a:xfrm flipH="1" flipV="1">
            <a:off x="5867400" y="4038600"/>
            <a:ext cx="990600" cy="838200"/>
          </a:xfrm>
          <a:prstGeom prst="line">
            <a:avLst/>
          </a:prstGeom>
          <a:noFill/>
          <a:ln w="19050">
            <a:solidFill>
              <a:schemeClr val="tx1"/>
            </a:solidFill>
            <a:round/>
            <a:headEnd/>
            <a:tailEnd type="triangle" w="lg" len="lg"/>
          </a:ln>
        </p:spPr>
        <p:txBody>
          <a:bodyPr/>
          <a:lstStyle/>
          <a:p>
            <a:endParaRPr lang="en-US"/>
          </a:p>
        </p:txBody>
      </p:sp>
      <p:sp>
        <p:nvSpPr>
          <p:cNvPr id="25427" name="Text Box 849"/>
          <p:cNvSpPr txBox="1">
            <a:spLocks noChangeArrowheads="1"/>
          </p:cNvSpPr>
          <p:nvPr/>
        </p:nvSpPr>
        <p:spPr bwMode="auto">
          <a:xfrm>
            <a:off x="6248400" y="4876800"/>
            <a:ext cx="2971800" cy="825500"/>
          </a:xfrm>
          <a:prstGeom prst="rect">
            <a:avLst/>
          </a:prstGeom>
          <a:noFill/>
          <a:ln w="9525">
            <a:noFill/>
            <a:miter lim="800000"/>
            <a:headEnd/>
            <a:tailEnd/>
          </a:ln>
        </p:spPr>
        <p:txBody>
          <a:bodyPr>
            <a:spAutoFit/>
          </a:bodyPr>
          <a:lstStyle/>
          <a:p>
            <a:pPr algn="ctr"/>
            <a:r>
              <a:rPr lang="en-AU" sz="1600">
                <a:latin typeface="Tahoma" pitchFamily="34" charset="0"/>
              </a:rPr>
              <a:t>Pecos river – low use area </a:t>
            </a:r>
            <a:br>
              <a:rPr lang="en-AU" sz="1600">
                <a:latin typeface="Tahoma" pitchFamily="34" charset="0"/>
              </a:rPr>
            </a:br>
            <a:r>
              <a:rPr lang="en-AU" sz="1600">
                <a:latin typeface="Tahoma" pitchFamily="34" charset="0"/>
              </a:rPr>
              <a:t>(i.e. high number of irrigators – low irrigated area)</a:t>
            </a:r>
          </a:p>
        </p:txBody>
      </p:sp>
      <p:sp>
        <p:nvSpPr>
          <p:cNvPr id="25428" name="Oval 850"/>
          <p:cNvSpPr>
            <a:spLocks noChangeArrowheads="1"/>
          </p:cNvSpPr>
          <p:nvPr/>
        </p:nvSpPr>
        <p:spPr bwMode="auto">
          <a:xfrm>
            <a:off x="4495800" y="2743200"/>
            <a:ext cx="533400" cy="1371600"/>
          </a:xfrm>
          <a:prstGeom prst="ellipse">
            <a:avLst/>
          </a:prstGeom>
          <a:noFill/>
          <a:ln w="22225">
            <a:solidFill>
              <a:srgbClr val="0000FF"/>
            </a:solidFill>
            <a:round/>
            <a:headEnd/>
            <a:tailEnd/>
          </a:ln>
        </p:spPr>
        <p:txBody>
          <a:bodyPr wrap="none" anchor="ctr"/>
          <a:lstStyle/>
          <a:p>
            <a:endParaRPr lang="en-AU"/>
          </a:p>
        </p:txBody>
      </p:sp>
      <p:sp>
        <p:nvSpPr>
          <p:cNvPr id="25429" name="Line 851"/>
          <p:cNvSpPr>
            <a:spLocks noChangeShapeType="1"/>
          </p:cNvSpPr>
          <p:nvPr/>
        </p:nvSpPr>
        <p:spPr bwMode="auto">
          <a:xfrm flipH="1" flipV="1">
            <a:off x="4876800" y="4114800"/>
            <a:ext cx="381000" cy="609600"/>
          </a:xfrm>
          <a:prstGeom prst="line">
            <a:avLst/>
          </a:prstGeom>
          <a:noFill/>
          <a:ln w="19050">
            <a:solidFill>
              <a:schemeClr val="tx1"/>
            </a:solidFill>
            <a:round/>
            <a:headEnd/>
            <a:tailEnd type="triangle" w="lg" len="lg"/>
          </a:ln>
        </p:spPr>
        <p:txBody>
          <a:bodyPr/>
          <a:lstStyle/>
          <a:p>
            <a:endParaRPr lang="en-US"/>
          </a:p>
        </p:txBody>
      </p:sp>
      <p:sp>
        <p:nvSpPr>
          <p:cNvPr id="25430" name="Text Box 852"/>
          <p:cNvSpPr txBox="1">
            <a:spLocks noChangeArrowheads="1"/>
          </p:cNvSpPr>
          <p:nvPr/>
        </p:nvSpPr>
        <p:spPr bwMode="auto">
          <a:xfrm>
            <a:off x="4495800" y="4800600"/>
            <a:ext cx="1828800" cy="641350"/>
          </a:xfrm>
          <a:prstGeom prst="rect">
            <a:avLst/>
          </a:prstGeom>
          <a:noFill/>
          <a:ln w="9525">
            <a:noFill/>
            <a:miter lim="800000"/>
            <a:headEnd/>
            <a:tailEnd/>
          </a:ln>
        </p:spPr>
        <p:txBody>
          <a:bodyPr>
            <a:spAutoFit/>
          </a:bodyPr>
          <a:lstStyle/>
          <a:p>
            <a:pPr algn="ctr"/>
            <a:r>
              <a:rPr lang="en-AU">
                <a:latin typeface="Tahoma" pitchFamily="34" charset="0"/>
              </a:rPr>
              <a:t>Canadian River – high use area</a:t>
            </a:r>
          </a:p>
        </p:txBody>
      </p:sp>
      <p:pic>
        <p:nvPicPr>
          <p:cNvPr id="25431" name="Picture 2"/>
          <p:cNvPicPr>
            <a:picLocks noChangeAspect="1" noChangeArrowheads="1"/>
          </p:cNvPicPr>
          <p:nvPr/>
        </p:nvPicPr>
        <p:blipFill>
          <a:blip r:embed="rId4"/>
          <a:srcRect/>
          <a:stretch>
            <a:fillRect/>
          </a:stretch>
        </p:blipFill>
        <p:spPr bwMode="auto">
          <a:xfrm>
            <a:off x="0" y="1524000"/>
            <a:ext cx="3524250" cy="3733800"/>
          </a:xfrm>
          <a:prstGeom prst="rect">
            <a:avLst/>
          </a:prstGeom>
          <a:noFill/>
          <a:ln w="9525">
            <a:noFill/>
            <a:miter lim="800000"/>
            <a:headEnd/>
            <a:tailEnd/>
          </a:ln>
        </p:spPr>
      </p:pic>
      <p:sp>
        <p:nvSpPr>
          <p:cNvPr id="25434" name="Line 845"/>
          <p:cNvSpPr>
            <a:spLocks noChangeShapeType="1"/>
          </p:cNvSpPr>
          <p:nvPr/>
        </p:nvSpPr>
        <p:spPr bwMode="auto">
          <a:xfrm flipH="1" flipV="1">
            <a:off x="1905000" y="2362200"/>
            <a:ext cx="2362200" cy="3200400"/>
          </a:xfrm>
          <a:prstGeom prst="line">
            <a:avLst/>
          </a:prstGeom>
          <a:noFill/>
          <a:ln w="19050">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4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4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4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4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4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4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4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4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22" grpId="0" animBg="1"/>
      <p:bldP spid="25423" grpId="0" animBg="1"/>
      <p:bldP spid="25424" grpId="0"/>
      <p:bldP spid="25425" grpId="0" animBg="1"/>
      <p:bldP spid="25426" grpId="0" animBg="1"/>
      <p:bldP spid="25427" grpId="0"/>
      <p:bldP spid="25428" grpId="0" animBg="1"/>
      <p:bldP spid="25429" grpId="0" animBg="1"/>
      <p:bldP spid="25430" grpId="0"/>
      <p:bldP spid="25434"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ext Box 7"/>
          <p:cNvSpPr txBox="1">
            <a:spLocks noChangeArrowheads="1"/>
          </p:cNvSpPr>
          <p:nvPr/>
        </p:nvSpPr>
        <p:spPr bwMode="auto">
          <a:xfrm>
            <a:off x="228600" y="228600"/>
            <a:ext cx="3149600" cy="473075"/>
          </a:xfrm>
          <a:prstGeom prst="rect">
            <a:avLst/>
          </a:prstGeom>
          <a:noFill/>
          <a:ln w="9525">
            <a:noFill/>
            <a:miter lim="800000"/>
            <a:headEnd/>
            <a:tailEnd/>
          </a:ln>
        </p:spPr>
        <p:txBody>
          <a:bodyPr wrap="none">
            <a:spAutoFit/>
          </a:bodyPr>
          <a:lstStyle/>
          <a:p>
            <a:r>
              <a:rPr lang="en-AU" sz="2500" b="1">
                <a:latin typeface="Tahoma" pitchFamily="34" charset="0"/>
              </a:rPr>
              <a:t>Question asked ….</a:t>
            </a:r>
          </a:p>
        </p:txBody>
      </p:sp>
      <p:sp>
        <p:nvSpPr>
          <p:cNvPr id="25602" name="Line 8"/>
          <p:cNvSpPr>
            <a:spLocks noChangeShapeType="1"/>
          </p:cNvSpPr>
          <p:nvPr/>
        </p:nvSpPr>
        <p:spPr bwMode="auto">
          <a:xfrm>
            <a:off x="228600" y="762000"/>
            <a:ext cx="8610600" cy="0"/>
          </a:xfrm>
          <a:prstGeom prst="line">
            <a:avLst/>
          </a:prstGeom>
          <a:noFill/>
          <a:ln w="9525">
            <a:solidFill>
              <a:schemeClr val="tx1"/>
            </a:solidFill>
            <a:round/>
            <a:headEnd/>
            <a:tailEnd/>
          </a:ln>
        </p:spPr>
        <p:txBody>
          <a:bodyPr/>
          <a:lstStyle/>
          <a:p>
            <a:endParaRPr lang="en-US"/>
          </a:p>
        </p:txBody>
      </p:sp>
      <p:sp>
        <p:nvSpPr>
          <p:cNvPr id="25603" name="Text Box 789"/>
          <p:cNvSpPr txBox="1">
            <a:spLocks noChangeArrowheads="1"/>
          </p:cNvSpPr>
          <p:nvPr/>
        </p:nvSpPr>
        <p:spPr bwMode="auto">
          <a:xfrm>
            <a:off x="609600" y="3062288"/>
            <a:ext cx="8502650" cy="366712"/>
          </a:xfrm>
          <a:prstGeom prst="rect">
            <a:avLst/>
          </a:prstGeom>
          <a:noFill/>
          <a:ln w="9525">
            <a:noFill/>
            <a:miter lim="800000"/>
            <a:headEnd/>
            <a:tailEnd/>
          </a:ln>
        </p:spPr>
        <p:txBody>
          <a:bodyPr wrap="none">
            <a:spAutoFit/>
          </a:bodyPr>
          <a:lstStyle/>
          <a:p>
            <a:r>
              <a:rPr lang="en-AU"/>
              <a:t>Some (local) studies confirming that pressures exist on acequias (e.g. subdivision)</a:t>
            </a:r>
          </a:p>
        </p:txBody>
      </p:sp>
      <p:sp>
        <p:nvSpPr>
          <p:cNvPr id="25604" name="Text Box 790"/>
          <p:cNvSpPr txBox="1">
            <a:spLocks noChangeArrowheads="1"/>
          </p:cNvSpPr>
          <p:nvPr/>
        </p:nvSpPr>
        <p:spPr bwMode="auto">
          <a:xfrm>
            <a:off x="609600" y="3367088"/>
            <a:ext cx="7315200" cy="366712"/>
          </a:xfrm>
          <a:prstGeom prst="rect">
            <a:avLst/>
          </a:prstGeom>
          <a:noFill/>
          <a:ln w="9525">
            <a:noFill/>
            <a:miter lim="800000"/>
            <a:headEnd/>
            <a:tailEnd/>
          </a:ln>
        </p:spPr>
        <p:txBody>
          <a:bodyPr>
            <a:spAutoFit/>
          </a:bodyPr>
          <a:lstStyle/>
          <a:p>
            <a:r>
              <a:rPr lang="en-AU"/>
              <a:t>Some anecdotal evidence - that the ‘nature’ of acequias is changing</a:t>
            </a:r>
          </a:p>
        </p:txBody>
      </p:sp>
      <p:sp>
        <p:nvSpPr>
          <p:cNvPr id="25605" name="Text Box 794"/>
          <p:cNvSpPr txBox="1">
            <a:spLocks noChangeArrowheads="1"/>
          </p:cNvSpPr>
          <p:nvPr/>
        </p:nvSpPr>
        <p:spPr bwMode="auto">
          <a:xfrm>
            <a:off x="641350" y="3671888"/>
            <a:ext cx="6750050" cy="366712"/>
          </a:xfrm>
          <a:prstGeom prst="rect">
            <a:avLst/>
          </a:prstGeom>
          <a:noFill/>
          <a:ln w="9525">
            <a:noFill/>
            <a:miter lim="800000"/>
            <a:headEnd/>
            <a:tailEnd/>
          </a:ln>
        </p:spPr>
        <p:txBody>
          <a:bodyPr wrap="none">
            <a:spAutoFit/>
          </a:bodyPr>
          <a:lstStyle/>
          <a:p>
            <a:r>
              <a:rPr lang="en-AU"/>
              <a:t>No state wide studies exist (although some have been proposed)</a:t>
            </a:r>
          </a:p>
        </p:txBody>
      </p:sp>
      <p:sp>
        <p:nvSpPr>
          <p:cNvPr id="25606" name="Text Box 7"/>
          <p:cNvSpPr txBox="1">
            <a:spLocks noChangeArrowheads="1"/>
          </p:cNvSpPr>
          <p:nvPr/>
        </p:nvSpPr>
        <p:spPr bwMode="auto">
          <a:xfrm>
            <a:off x="228600" y="2667000"/>
            <a:ext cx="5091113" cy="396875"/>
          </a:xfrm>
          <a:prstGeom prst="rect">
            <a:avLst/>
          </a:prstGeom>
          <a:noFill/>
          <a:ln w="9525">
            <a:noFill/>
            <a:miter lim="800000"/>
            <a:headEnd/>
            <a:tailEnd/>
          </a:ln>
        </p:spPr>
        <p:txBody>
          <a:bodyPr wrap="none">
            <a:spAutoFit/>
          </a:bodyPr>
          <a:lstStyle/>
          <a:p>
            <a:r>
              <a:rPr lang="en-AU" sz="2000" b="1">
                <a:latin typeface="Tahoma" pitchFamily="34" charset="0"/>
              </a:rPr>
              <a:t>What information we had to start with</a:t>
            </a:r>
          </a:p>
        </p:txBody>
      </p:sp>
      <p:sp>
        <p:nvSpPr>
          <p:cNvPr id="25607" name="Text Box 7"/>
          <p:cNvSpPr txBox="1">
            <a:spLocks noChangeArrowheads="1"/>
          </p:cNvSpPr>
          <p:nvPr/>
        </p:nvSpPr>
        <p:spPr bwMode="auto">
          <a:xfrm>
            <a:off x="304800" y="1295400"/>
            <a:ext cx="5883275" cy="396875"/>
          </a:xfrm>
          <a:prstGeom prst="rect">
            <a:avLst/>
          </a:prstGeom>
          <a:noFill/>
          <a:ln w="9525">
            <a:noFill/>
            <a:miter lim="800000"/>
            <a:headEnd/>
            <a:tailEnd/>
          </a:ln>
        </p:spPr>
        <p:txBody>
          <a:bodyPr wrap="none">
            <a:spAutoFit/>
          </a:bodyPr>
          <a:lstStyle/>
          <a:p>
            <a:r>
              <a:rPr lang="en-AU" sz="2000" b="1">
                <a:latin typeface="Tahoma" pitchFamily="34" charset="0"/>
              </a:rPr>
              <a:t>What’s the problem (J P’s problem really …) </a:t>
            </a:r>
          </a:p>
        </p:txBody>
      </p:sp>
      <p:sp>
        <p:nvSpPr>
          <p:cNvPr id="25608" name="Text Box 789"/>
          <p:cNvSpPr txBox="1">
            <a:spLocks noChangeArrowheads="1"/>
          </p:cNvSpPr>
          <p:nvPr/>
        </p:nvSpPr>
        <p:spPr bwMode="auto">
          <a:xfrm>
            <a:off x="457200" y="1676400"/>
            <a:ext cx="6991350" cy="366713"/>
          </a:xfrm>
          <a:prstGeom prst="rect">
            <a:avLst/>
          </a:prstGeom>
          <a:noFill/>
          <a:ln w="9525">
            <a:noFill/>
            <a:miter lim="800000"/>
            <a:headEnd/>
            <a:tailEnd/>
          </a:ln>
        </p:spPr>
        <p:txBody>
          <a:bodyPr wrap="none">
            <a:spAutoFit/>
          </a:bodyPr>
          <a:lstStyle/>
          <a:p>
            <a:r>
              <a:rPr lang="en-AU"/>
              <a:t>Changing nature of acequias due to (seemingly) external pressures</a:t>
            </a:r>
          </a:p>
        </p:txBody>
      </p:sp>
      <p:sp>
        <p:nvSpPr>
          <p:cNvPr id="25609" name="Text Box 789"/>
          <p:cNvSpPr txBox="1">
            <a:spLocks noChangeArrowheads="1"/>
          </p:cNvSpPr>
          <p:nvPr/>
        </p:nvSpPr>
        <p:spPr bwMode="auto">
          <a:xfrm>
            <a:off x="457200" y="1995488"/>
            <a:ext cx="8305800" cy="366712"/>
          </a:xfrm>
          <a:prstGeom prst="rect">
            <a:avLst/>
          </a:prstGeom>
          <a:noFill/>
          <a:ln w="9525">
            <a:noFill/>
            <a:miter lim="800000"/>
            <a:headEnd/>
            <a:tailEnd/>
          </a:ln>
        </p:spPr>
        <p:txBody>
          <a:bodyPr>
            <a:spAutoFit/>
          </a:bodyPr>
          <a:lstStyle/>
          <a:p>
            <a:r>
              <a:rPr lang="en-AU"/>
              <a:t>Disintegration of cultural &amp; social significance of long established “institutions”</a:t>
            </a:r>
          </a:p>
        </p:txBody>
      </p:sp>
      <p:pic>
        <p:nvPicPr>
          <p:cNvPr id="25610" name="Picture 5" descr="acequia">
            <a:hlinkClick r:id="rId2" tooltip="acequia"/>
          </p:cNvPr>
          <p:cNvPicPr>
            <a:picLocks noChangeAspect="1" noChangeArrowheads="1"/>
          </p:cNvPicPr>
          <p:nvPr/>
        </p:nvPicPr>
        <p:blipFill>
          <a:blip r:embed="rId3"/>
          <a:srcRect/>
          <a:stretch>
            <a:fillRect/>
          </a:stretch>
        </p:blipFill>
        <p:spPr bwMode="auto">
          <a:xfrm>
            <a:off x="2057400" y="4572000"/>
            <a:ext cx="2762250" cy="2071688"/>
          </a:xfrm>
          <a:prstGeom prst="rect">
            <a:avLst/>
          </a:prstGeom>
          <a:noFill/>
          <a:ln w="9525">
            <a:noFill/>
            <a:miter lim="800000"/>
            <a:headEnd/>
            <a:tailEnd/>
          </a:ln>
        </p:spPr>
      </p:pic>
      <p:pic>
        <p:nvPicPr>
          <p:cNvPr id="25611" name="Picture 6" descr="acequia">
            <a:hlinkClick r:id="rId4" tooltip="acequia"/>
          </p:cNvPr>
          <p:cNvPicPr>
            <a:picLocks noChangeAspect="1" noChangeArrowheads="1"/>
          </p:cNvPicPr>
          <p:nvPr/>
        </p:nvPicPr>
        <p:blipFill>
          <a:blip r:embed="rId5"/>
          <a:srcRect/>
          <a:stretch>
            <a:fillRect/>
          </a:stretch>
        </p:blipFill>
        <p:spPr bwMode="auto">
          <a:xfrm>
            <a:off x="5257800" y="4267200"/>
            <a:ext cx="1785938"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5" name="Content Placeholder 3" descr="acequia1[1].bmp"/>
          <p:cNvPicPr>
            <a:picLocks noGrp="1" noChangeAspect="1"/>
          </p:cNvPicPr>
          <p:nvPr>
            <p:ph idx="1"/>
          </p:nvPr>
        </p:nvPicPr>
        <p:blipFill>
          <a:blip r:embed="rId2"/>
          <a:srcRect/>
          <a:stretch>
            <a:fillRect/>
          </a:stretch>
        </p:blipFill>
        <p:spPr>
          <a:xfrm>
            <a:off x="369888" y="2101850"/>
            <a:ext cx="2743200" cy="3305175"/>
          </a:xfrm>
          <a:ln>
            <a:solidFill>
              <a:schemeClr val="tx1"/>
            </a:solidFill>
          </a:ln>
        </p:spPr>
      </p:pic>
      <p:pic>
        <p:nvPicPr>
          <p:cNvPr id="26626" name="Picture 4" descr="acequia2[1].bmp"/>
          <p:cNvPicPr>
            <a:picLocks noChangeAspect="1"/>
          </p:cNvPicPr>
          <p:nvPr/>
        </p:nvPicPr>
        <p:blipFill>
          <a:blip r:embed="rId3"/>
          <a:srcRect/>
          <a:stretch>
            <a:fillRect/>
          </a:stretch>
        </p:blipFill>
        <p:spPr bwMode="auto">
          <a:xfrm>
            <a:off x="3297238" y="2109788"/>
            <a:ext cx="2682875" cy="3336925"/>
          </a:xfrm>
          <a:prstGeom prst="rect">
            <a:avLst/>
          </a:prstGeom>
          <a:noFill/>
          <a:ln w="9525">
            <a:solidFill>
              <a:schemeClr val="tx1"/>
            </a:solidFill>
            <a:miter lim="800000"/>
            <a:headEnd/>
            <a:tailEnd/>
          </a:ln>
        </p:spPr>
      </p:pic>
      <p:pic>
        <p:nvPicPr>
          <p:cNvPr id="26627" name="Picture 5" descr="acequia3[1].bmp"/>
          <p:cNvPicPr>
            <a:picLocks noChangeAspect="1"/>
          </p:cNvPicPr>
          <p:nvPr/>
        </p:nvPicPr>
        <p:blipFill>
          <a:blip r:embed="rId4"/>
          <a:srcRect/>
          <a:stretch>
            <a:fillRect/>
          </a:stretch>
        </p:blipFill>
        <p:spPr bwMode="auto">
          <a:xfrm>
            <a:off x="6172200" y="2101850"/>
            <a:ext cx="2678113" cy="3352800"/>
          </a:xfrm>
          <a:prstGeom prst="rect">
            <a:avLst/>
          </a:prstGeom>
          <a:noFill/>
          <a:ln w="9525">
            <a:solidFill>
              <a:schemeClr val="tx1"/>
            </a:solidFill>
            <a:miter lim="800000"/>
            <a:headEnd/>
            <a:tailEnd/>
          </a:ln>
        </p:spPr>
      </p:pic>
      <p:sp>
        <p:nvSpPr>
          <p:cNvPr id="26628" name="Oval 8"/>
          <p:cNvSpPr>
            <a:spLocks noChangeArrowheads="1"/>
          </p:cNvSpPr>
          <p:nvPr/>
        </p:nvSpPr>
        <p:spPr bwMode="auto">
          <a:xfrm rot="2477675">
            <a:off x="4219575" y="2549525"/>
            <a:ext cx="585788" cy="2420938"/>
          </a:xfrm>
          <a:prstGeom prst="ellipse">
            <a:avLst/>
          </a:prstGeom>
          <a:noFill/>
          <a:ln w="19050">
            <a:solidFill>
              <a:srgbClr val="FF0000"/>
            </a:solidFill>
            <a:round/>
            <a:headEnd/>
            <a:tailEnd/>
          </a:ln>
        </p:spPr>
        <p:txBody>
          <a:bodyPr wrap="none" anchor="ctr"/>
          <a:lstStyle/>
          <a:p>
            <a:endParaRPr lang="en-AU"/>
          </a:p>
        </p:txBody>
      </p:sp>
      <p:sp>
        <p:nvSpPr>
          <p:cNvPr id="26629" name="Line 9"/>
          <p:cNvSpPr>
            <a:spLocks noChangeShapeType="1"/>
          </p:cNvSpPr>
          <p:nvPr/>
        </p:nvSpPr>
        <p:spPr bwMode="auto">
          <a:xfrm flipV="1">
            <a:off x="3581400" y="4768850"/>
            <a:ext cx="381000" cy="990600"/>
          </a:xfrm>
          <a:prstGeom prst="line">
            <a:avLst/>
          </a:prstGeom>
          <a:noFill/>
          <a:ln w="19050">
            <a:solidFill>
              <a:schemeClr val="tx1"/>
            </a:solidFill>
            <a:round/>
            <a:headEnd/>
            <a:tailEnd type="triangle" w="lg" len="lg"/>
          </a:ln>
        </p:spPr>
        <p:txBody>
          <a:bodyPr/>
          <a:lstStyle/>
          <a:p>
            <a:endParaRPr lang="en-US"/>
          </a:p>
        </p:txBody>
      </p:sp>
      <p:sp>
        <p:nvSpPr>
          <p:cNvPr id="26630" name="Text Box 10"/>
          <p:cNvSpPr txBox="1">
            <a:spLocks noChangeArrowheads="1"/>
          </p:cNvSpPr>
          <p:nvPr/>
        </p:nvSpPr>
        <p:spPr bwMode="auto">
          <a:xfrm>
            <a:off x="1828800" y="5835650"/>
            <a:ext cx="3352800" cy="366713"/>
          </a:xfrm>
          <a:prstGeom prst="rect">
            <a:avLst/>
          </a:prstGeom>
          <a:noFill/>
          <a:ln w="9525">
            <a:noFill/>
            <a:miter lim="800000"/>
            <a:headEnd/>
            <a:tailEnd/>
          </a:ln>
        </p:spPr>
        <p:txBody>
          <a:bodyPr>
            <a:spAutoFit/>
          </a:bodyPr>
          <a:lstStyle/>
          <a:p>
            <a:pPr algn="ctr"/>
            <a:r>
              <a:rPr lang="en-AU">
                <a:latin typeface="Tahoma" pitchFamily="34" charset="0"/>
              </a:rPr>
              <a:t>Residential development!!!!</a:t>
            </a:r>
          </a:p>
        </p:txBody>
      </p:sp>
      <p:sp>
        <p:nvSpPr>
          <p:cNvPr id="26631" name="Line 11"/>
          <p:cNvSpPr>
            <a:spLocks noChangeShapeType="1"/>
          </p:cNvSpPr>
          <p:nvPr/>
        </p:nvSpPr>
        <p:spPr bwMode="auto">
          <a:xfrm>
            <a:off x="7315200" y="3549650"/>
            <a:ext cx="228600" cy="152400"/>
          </a:xfrm>
          <a:prstGeom prst="line">
            <a:avLst/>
          </a:prstGeom>
          <a:noFill/>
          <a:ln w="19050">
            <a:solidFill>
              <a:srgbClr val="0000FF"/>
            </a:solidFill>
            <a:round/>
            <a:headEnd/>
            <a:tailEnd type="triangle" w="lg" len="lg"/>
          </a:ln>
        </p:spPr>
        <p:txBody>
          <a:bodyPr/>
          <a:lstStyle/>
          <a:p>
            <a:endParaRPr lang="en-US"/>
          </a:p>
        </p:txBody>
      </p:sp>
      <p:sp>
        <p:nvSpPr>
          <p:cNvPr id="26632" name="Line 12"/>
          <p:cNvSpPr>
            <a:spLocks noChangeShapeType="1"/>
          </p:cNvSpPr>
          <p:nvPr/>
        </p:nvSpPr>
        <p:spPr bwMode="auto">
          <a:xfrm>
            <a:off x="7162800" y="3778250"/>
            <a:ext cx="228600" cy="152400"/>
          </a:xfrm>
          <a:prstGeom prst="line">
            <a:avLst/>
          </a:prstGeom>
          <a:noFill/>
          <a:ln w="19050">
            <a:solidFill>
              <a:srgbClr val="0000FF"/>
            </a:solidFill>
            <a:round/>
            <a:headEnd/>
            <a:tailEnd type="triangle" w="lg" len="lg"/>
          </a:ln>
        </p:spPr>
        <p:txBody>
          <a:bodyPr/>
          <a:lstStyle/>
          <a:p>
            <a:endParaRPr lang="en-US"/>
          </a:p>
        </p:txBody>
      </p:sp>
      <p:sp>
        <p:nvSpPr>
          <p:cNvPr id="26633" name="Line 13"/>
          <p:cNvSpPr>
            <a:spLocks noChangeShapeType="1"/>
          </p:cNvSpPr>
          <p:nvPr/>
        </p:nvSpPr>
        <p:spPr bwMode="auto">
          <a:xfrm>
            <a:off x="7543800" y="3321050"/>
            <a:ext cx="228600" cy="152400"/>
          </a:xfrm>
          <a:prstGeom prst="line">
            <a:avLst/>
          </a:prstGeom>
          <a:noFill/>
          <a:ln w="19050">
            <a:solidFill>
              <a:srgbClr val="0000FF"/>
            </a:solidFill>
            <a:round/>
            <a:headEnd/>
            <a:tailEnd type="triangle" w="lg" len="lg"/>
          </a:ln>
        </p:spPr>
        <p:txBody>
          <a:bodyPr/>
          <a:lstStyle/>
          <a:p>
            <a:endParaRPr lang="en-US"/>
          </a:p>
        </p:txBody>
      </p:sp>
      <p:sp>
        <p:nvSpPr>
          <p:cNvPr id="26634" name="Line 14"/>
          <p:cNvSpPr>
            <a:spLocks noChangeShapeType="1"/>
          </p:cNvSpPr>
          <p:nvPr/>
        </p:nvSpPr>
        <p:spPr bwMode="auto">
          <a:xfrm flipH="1" flipV="1">
            <a:off x="7391400" y="4006850"/>
            <a:ext cx="609600" cy="2057400"/>
          </a:xfrm>
          <a:prstGeom prst="line">
            <a:avLst/>
          </a:prstGeom>
          <a:noFill/>
          <a:ln w="19050">
            <a:solidFill>
              <a:schemeClr val="hlink"/>
            </a:solidFill>
            <a:round/>
            <a:headEnd/>
            <a:tailEnd type="triangle" w="lg" len="lg"/>
          </a:ln>
        </p:spPr>
        <p:txBody>
          <a:bodyPr/>
          <a:lstStyle/>
          <a:p>
            <a:endParaRPr lang="en-US"/>
          </a:p>
        </p:txBody>
      </p:sp>
      <p:sp>
        <p:nvSpPr>
          <p:cNvPr id="26635" name="Text Box 15"/>
          <p:cNvSpPr txBox="1">
            <a:spLocks noChangeArrowheads="1"/>
          </p:cNvSpPr>
          <p:nvPr/>
        </p:nvSpPr>
        <p:spPr bwMode="auto">
          <a:xfrm>
            <a:off x="7162800" y="5988050"/>
            <a:ext cx="1752600" cy="641350"/>
          </a:xfrm>
          <a:prstGeom prst="rect">
            <a:avLst/>
          </a:prstGeom>
          <a:noFill/>
          <a:ln w="9525">
            <a:noFill/>
            <a:miter lim="800000"/>
            <a:headEnd/>
            <a:tailEnd/>
          </a:ln>
        </p:spPr>
        <p:txBody>
          <a:bodyPr>
            <a:spAutoFit/>
          </a:bodyPr>
          <a:lstStyle/>
          <a:p>
            <a:pPr algn="ctr"/>
            <a:r>
              <a:rPr lang="en-AU">
                <a:latin typeface="Tahoma" pitchFamily="34" charset="0"/>
              </a:rPr>
              <a:t>Pressure on fallow land </a:t>
            </a:r>
          </a:p>
        </p:txBody>
      </p:sp>
      <p:sp>
        <p:nvSpPr>
          <p:cNvPr id="26636" name="Line 16"/>
          <p:cNvSpPr>
            <a:spLocks noChangeShapeType="1"/>
          </p:cNvSpPr>
          <p:nvPr/>
        </p:nvSpPr>
        <p:spPr bwMode="auto">
          <a:xfrm flipH="1" flipV="1">
            <a:off x="7696200" y="2940050"/>
            <a:ext cx="76200" cy="228600"/>
          </a:xfrm>
          <a:prstGeom prst="line">
            <a:avLst/>
          </a:prstGeom>
          <a:noFill/>
          <a:ln w="19050">
            <a:solidFill>
              <a:srgbClr val="FF0000"/>
            </a:solidFill>
            <a:round/>
            <a:headEnd/>
            <a:tailEnd type="triangle" w="lg" len="lg"/>
          </a:ln>
        </p:spPr>
        <p:txBody>
          <a:bodyPr/>
          <a:lstStyle/>
          <a:p>
            <a:endParaRPr lang="en-US"/>
          </a:p>
        </p:txBody>
      </p:sp>
      <p:sp>
        <p:nvSpPr>
          <p:cNvPr id="26637" name="Line 17"/>
          <p:cNvSpPr>
            <a:spLocks noChangeShapeType="1"/>
          </p:cNvSpPr>
          <p:nvPr/>
        </p:nvSpPr>
        <p:spPr bwMode="auto">
          <a:xfrm flipH="1" flipV="1">
            <a:off x="7239000" y="3244850"/>
            <a:ext cx="228600" cy="152400"/>
          </a:xfrm>
          <a:prstGeom prst="line">
            <a:avLst/>
          </a:prstGeom>
          <a:noFill/>
          <a:ln w="19050">
            <a:solidFill>
              <a:srgbClr val="FF0000"/>
            </a:solidFill>
            <a:round/>
            <a:headEnd/>
            <a:tailEnd type="triangle" w="lg" len="lg"/>
          </a:ln>
        </p:spPr>
        <p:txBody>
          <a:bodyPr/>
          <a:lstStyle/>
          <a:p>
            <a:endParaRPr lang="en-US"/>
          </a:p>
        </p:txBody>
      </p:sp>
      <p:sp>
        <p:nvSpPr>
          <p:cNvPr id="26638" name="Line 18"/>
          <p:cNvSpPr>
            <a:spLocks noChangeShapeType="1"/>
          </p:cNvSpPr>
          <p:nvPr/>
        </p:nvSpPr>
        <p:spPr bwMode="auto">
          <a:xfrm flipV="1">
            <a:off x="6248400" y="3778250"/>
            <a:ext cx="762000" cy="1905000"/>
          </a:xfrm>
          <a:prstGeom prst="line">
            <a:avLst/>
          </a:prstGeom>
          <a:noFill/>
          <a:ln w="19050">
            <a:solidFill>
              <a:srgbClr val="FF0000"/>
            </a:solidFill>
            <a:round/>
            <a:headEnd/>
            <a:tailEnd type="triangle" w="lg" len="lg"/>
          </a:ln>
        </p:spPr>
        <p:txBody>
          <a:bodyPr/>
          <a:lstStyle/>
          <a:p>
            <a:endParaRPr lang="en-US"/>
          </a:p>
        </p:txBody>
      </p:sp>
      <p:sp>
        <p:nvSpPr>
          <p:cNvPr id="26639" name="Text Box 19"/>
          <p:cNvSpPr txBox="1">
            <a:spLocks noChangeArrowheads="1"/>
          </p:cNvSpPr>
          <p:nvPr/>
        </p:nvSpPr>
        <p:spPr bwMode="auto">
          <a:xfrm>
            <a:off x="5410200" y="5607050"/>
            <a:ext cx="1981200" cy="641350"/>
          </a:xfrm>
          <a:prstGeom prst="rect">
            <a:avLst/>
          </a:prstGeom>
          <a:noFill/>
          <a:ln w="9525">
            <a:noFill/>
            <a:miter lim="800000"/>
            <a:headEnd/>
            <a:tailEnd/>
          </a:ln>
        </p:spPr>
        <p:txBody>
          <a:bodyPr>
            <a:spAutoFit/>
          </a:bodyPr>
          <a:lstStyle/>
          <a:p>
            <a:pPr algn="ctr"/>
            <a:r>
              <a:rPr lang="en-AU">
                <a:latin typeface="Tahoma" pitchFamily="34" charset="0"/>
              </a:rPr>
              <a:t>Pressure on farmed land </a:t>
            </a:r>
          </a:p>
        </p:txBody>
      </p:sp>
      <p:sp>
        <p:nvSpPr>
          <p:cNvPr id="26640" name="Text Box 20"/>
          <p:cNvSpPr txBox="1">
            <a:spLocks noChangeArrowheads="1"/>
          </p:cNvSpPr>
          <p:nvPr/>
        </p:nvSpPr>
        <p:spPr bwMode="auto">
          <a:xfrm>
            <a:off x="1447800" y="1720850"/>
            <a:ext cx="692150" cy="366713"/>
          </a:xfrm>
          <a:prstGeom prst="rect">
            <a:avLst/>
          </a:prstGeom>
          <a:noFill/>
          <a:ln w="9525">
            <a:noFill/>
            <a:miter lim="800000"/>
            <a:headEnd/>
            <a:tailEnd/>
          </a:ln>
        </p:spPr>
        <p:txBody>
          <a:bodyPr wrap="none">
            <a:spAutoFit/>
          </a:bodyPr>
          <a:lstStyle/>
          <a:p>
            <a:r>
              <a:rPr lang="en-AU" b="1"/>
              <a:t>1962</a:t>
            </a:r>
          </a:p>
        </p:txBody>
      </p:sp>
      <p:sp>
        <p:nvSpPr>
          <p:cNvPr id="26641" name="Text Box 21"/>
          <p:cNvSpPr txBox="1">
            <a:spLocks noChangeArrowheads="1"/>
          </p:cNvSpPr>
          <p:nvPr/>
        </p:nvSpPr>
        <p:spPr bwMode="auto">
          <a:xfrm>
            <a:off x="4343400" y="1720850"/>
            <a:ext cx="692150" cy="366713"/>
          </a:xfrm>
          <a:prstGeom prst="rect">
            <a:avLst/>
          </a:prstGeom>
          <a:noFill/>
          <a:ln w="9525">
            <a:noFill/>
            <a:miter lim="800000"/>
            <a:headEnd/>
            <a:tailEnd/>
          </a:ln>
        </p:spPr>
        <p:txBody>
          <a:bodyPr wrap="none">
            <a:spAutoFit/>
          </a:bodyPr>
          <a:lstStyle/>
          <a:p>
            <a:r>
              <a:rPr lang="en-AU" b="1"/>
              <a:t>1997</a:t>
            </a:r>
          </a:p>
        </p:txBody>
      </p:sp>
      <p:sp>
        <p:nvSpPr>
          <p:cNvPr id="26642" name="Text Box 22"/>
          <p:cNvSpPr txBox="1">
            <a:spLocks noChangeArrowheads="1"/>
          </p:cNvSpPr>
          <p:nvPr/>
        </p:nvSpPr>
        <p:spPr bwMode="auto">
          <a:xfrm>
            <a:off x="7162800" y="1720850"/>
            <a:ext cx="692150" cy="366713"/>
          </a:xfrm>
          <a:prstGeom prst="rect">
            <a:avLst/>
          </a:prstGeom>
          <a:noFill/>
          <a:ln w="9525">
            <a:noFill/>
            <a:miter lim="800000"/>
            <a:headEnd/>
            <a:tailEnd/>
          </a:ln>
        </p:spPr>
        <p:txBody>
          <a:bodyPr wrap="none">
            <a:spAutoFit/>
          </a:bodyPr>
          <a:lstStyle/>
          <a:p>
            <a:r>
              <a:rPr lang="en-AU" b="1"/>
              <a:t>2003</a:t>
            </a:r>
          </a:p>
        </p:txBody>
      </p:sp>
      <p:sp>
        <p:nvSpPr>
          <p:cNvPr id="26643" name="AutoShape 23"/>
          <p:cNvSpPr>
            <a:spLocks noChangeArrowheads="1"/>
          </p:cNvSpPr>
          <p:nvPr/>
        </p:nvSpPr>
        <p:spPr bwMode="auto">
          <a:xfrm>
            <a:off x="1752600" y="1219200"/>
            <a:ext cx="3124200" cy="457200"/>
          </a:xfrm>
          <a:prstGeom prst="curvedDownArrow">
            <a:avLst>
              <a:gd name="adj1" fmla="val 26068"/>
              <a:gd name="adj2" fmla="val 162735"/>
              <a:gd name="adj3" fmla="val 33333"/>
            </a:avLst>
          </a:prstGeom>
          <a:solidFill>
            <a:schemeClr val="accent1"/>
          </a:solidFill>
          <a:ln w="9525">
            <a:solidFill>
              <a:schemeClr val="tx1"/>
            </a:solidFill>
            <a:miter lim="800000"/>
            <a:headEnd/>
            <a:tailEnd/>
          </a:ln>
        </p:spPr>
        <p:txBody>
          <a:bodyPr wrap="none" anchor="ctr"/>
          <a:lstStyle/>
          <a:p>
            <a:endParaRPr lang="en-AU"/>
          </a:p>
        </p:txBody>
      </p:sp>
      <p:sp>
        <p:nvSpPr>
          <p:cNvPr id="26644" name="AutoShape 24"/>
          <p:cNvSpPr>
            <a:spLocks noChangeArrowheads="1"/>
          </p:cNvSpPr>
          <p:nvPr/>
        </p:nvSpPr>
        <p:spPr bwMode="auto">
          <a:xfrm>
            <a:off x="4876800" y="1219200"/>
            <a:ext cx="3124200" cy="457200"/>
          </a:xfrm>
          <a:prstGeom prst="curvedDownArrow">
            <a:avLst>
              <a:gd name="adj1" fmla="val 26068"/>
              <a:gd name="adj2" fmla="val 162735"/>
              <a:gd name="adj3" fmla="val 33333"/>
            </a:avLst>
          </a:prstGeom>
          <a:solidFill>
            <a:schemeClr val="accent1"/>
          </a:solidFill>
          <a:ln w="9525">
            <a:solidFill>
              <a:schemeClr val="tx1"/>
            </a:solidFill>
            <a:miter lim="800000"/>
            <a:headEnd/>
            <a:tailEnd/>
          </a:ln>
        </p:spPr>
        <p:txBody>
          <a:bodyPr wrap="none" anchor="ctr"/>
          <a:lstStyle/>
          <a:p>
            <a:endParaRPr lang="en-AU"/>
          </a:p>
        </p:txBody>
      </p:sp>
      <p:sp>
        <p:nvSpPr>
          <p:cNvPr id="26645" name="Text Box 7"/>
          <p:cNvSpPr txBox="1">
            <a:spLocks noChangeArrowheads="1"/>
          </p:cNvSpPr>
          <p:nvPr/>
        </p:nvSpPr>
        <p:spPr bwMode="auto">
          <a:xfrm>
            <a:off x="228600" y="228600"/>
            <a:ext cx="2854325" cy="473075"/>
          </a:xfrm>
          <a:prstGeom prst="rect">
            <a:avLst/>
          </a:prstGeom>
          <a:noFill/>
          <a:ln w="9525">
            <a:noFill/>
            <a:miter lim="800000"/>
            <a:headEnd/>
            <a:tailEnd/>
          </a:ln>
        </p:spPr>
        <p:txBody>
          <a:bodyPr wrap="none">
            <a:spAutoFit/>
          </a:bodyPr>
          <a:lstStyle/>
          <a:p>
            <a:r>
              <a:rPr lang="en-AU" sz="2500" b="1">
                <a:latin typeface="Tahoma" pitchFamily="34" charset="0"/>
              </a:rPr>
              <a:t>Land use change</a:t>
            </a:r>
          </a:p>
        </p:txBody>
      </p:sp>
      <p:sp>
        <p:nvSpPr>
          <p:cNvPr id="26646" name="Line 8"/>
          <p:cNvSpPr>
            <a:spLocks noChangeShapeType="1"/>
          </p:cNvSpPr>
          <p:nvPr/>
        </p:nvSpPr>
        <p:spPr bwMode="auto">
          <a:xfrm>
            <a:off x="228600" y="762000"/>
            <a:ext cx="86106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endParaRPr lang="en-AU" smtClean="0"/>
          </a:p>
        </p:txBody>
      </p:sp>
      <p:pic>
        <p:nvPicPr>
          <p:cNvPr id="27650" name="Content Placeholder 5" descr="acequia1[1].bmp"/>
          <p:cNvPicPr>
            <a:picLocks noGrp="1" noChangeAspect="1"/>
          </p:cNvPicPr>
          <p:nvPr>
            <p:ph idx="1"/>
          </p:nvPr>
        </p:nvPicPr>
        <p:blipFill>
          <a:blip r:embed="rId2"/>
          <a:srcRect/>
          <a:stretch>
            <a:fillRect/>
          </a:stretch>
        </p:blipFill>
        <p:spPr>
          <a:xfrm>
            <a:off x="2693988" y="1600200"/>
            <a:ext cx="3756025"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AU" smtClean="0"/>
          </a:p>
        </p:txBody>
      </p:sp>
      <p:pic>
        <p:nvPicPr>
          <p:cNvPr id="28674" name="Content Placeholder 5" descr="acequia2[1].bmp"/>
          <p:cNvPicPr>
            <a:picLocks noGrp="1" noChangeAspect="1"/>
          </p:cNvPicPr>
          <p:nvPr>
            <p:ph idx="1"/>
          </p:nvPr>
        </p:nvPicPr>
        <p:blipFill>
          <a:blip r:embed="rId2"/>
          <a:srcRect/>
          <a:stretch>
            <a:fillRect/>
          </a:stretch>
        </p:blipFill>
        <p:spPr>
          <a:xfrm>
            <a:off x="2752725" y="1600200"/>
            <a:ext cx="3638550"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AU" smtClean="0"/>
          </a:p>
        </p:txBody>
      </p:sp>
      <p:pic>
        <p:nvPicPr>
          <p:cNvPr id="29698" name="Content Placeholder 5" descr="acequia3[1].bmp"/>
          <p:cNvPicPr>
            <a:picLocks noGrp="1" noChangeAspect="1"/>
          </p:cNvPicPr>
          <p:nvPr>
            <p:ph idx="1"/>
          </p:nvPr>
        </p:nvPicPr>
        <p:blipFill>
          <a:blip r:embed="rId2"/>
          <a:srcRect/>
          <a:stretch>
            <a:fillRect/>
          </a:stretch>
        </p:blipFill>
        <p:spPr>
          <a:xfrm>
            <a:off x="2763838" y="1600200"/>
            <a:ext cx="3616325"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924</Words>
  <Application>Microsoft Office PowerPoint</Application>
  <PresentationFormat>On-screen Show (4:3)</PresentationFormat>
  <Paragraphs>110</Paragraphs>
  <Slides>16</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Office Theme</vt:lpstr>
      <vt:lpstr>Chart</vt:lpstr>
      <vt:lpstr>Document</vt:lpstr>
      <vt:lpstr>A four-scale complex resource management problem:  The case of the New Mexico Acequias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annj</dc:creator>
  <cp:lastModifiedBy>lecture</cp:lastModifiedBy>
  <cp:revision>43</cp:revision>
  <dcterms:created xsi:type="dcterms:W3CDTF">2010-06-25T15:02:33Z</dcterms:created>
  <dcterms:modified xsi:type="dcterms:W3CDTF">2010-06-25T15:03:02Z</dcterms:modified>
</cp:coreProperties>
</file>