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5"/>
    <p:restoredTop sz="94649"/>
  </p:normalViewPr>
  <p:slideViewPr>
    <p:cSldViewPr snapToGrid="0">
      <p:cViewPr varScale="1">
        <p:scale>
          <a:sx n="102" d="100"/>
          <a:sy n="102" d="100"/>
        </p:scale>
        <p:origin x="2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D6283-C145-61A8-51AF-5EFFCC1D86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236D0F-ABAE-C25D-EECA-CA99EF091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2E1699-8FB6-6748-65B7-6F0FF7D6D6B2}"/>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B7871CD6-09BF-77F2-C365-27F6AD466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0BCAA-DA06-4183-6FCF-C4A6F2333374}"/>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340077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EC63-0B89-6C3D-09A7-172375C5F2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866E0C-8FDE-D3ED-92C1-DD8B9EA7C8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78025E-0FD0-1220-4FD6-0328CA882185}"/>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93BCD637-60F1-2770-4C86-E91E320B0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5007D9-B5BF-142A-46E6-33F66FBCF3D4}"/>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1625997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DDA53F-9E2D-4F1C-9116-C5641122A6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8A8630-A435-01AE-A73E-83A5F010C7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993CE9-0A44-BF5E-18EE-C4A07784C715}"/>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730AE505-44A6-AB02-396F-92F782A7FC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56383C-CF1D-F420-6133-C87E3F7EB0A8}"/>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236532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8C4DA-91EF-88B6-E108-5C630DB58F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8E4BD-7D2E-4FDB-0779-38186236CE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14C955-B414-6694-5E76-38FC1ECF8ADF}"/>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B87477C8-B409-44B7-10ED-97582DEF4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CABA4-32C6-7046-94DC-3A2EE2138CB6}"/>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367374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D54B-9327-BE58-4A0C-3F067B9F1C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8873CD-9FC7-BBAC-AB50-D900664F3E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8E7C4F-EF8E-4344-F2D5-2D068C6D2B45}"/>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A2F21530-7B27-D364-146B-00D8FEF86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CC906-5B8C-2D78-D011-9A773F87ED70}"/>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3337344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C19F8-B308-AC6A-05EE-5221E05F4A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E4482D-1827-F9C8-CE94-D997DEE21C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B358C2-B5AE-2C2B-8CF1-693ABDFB75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E1CE41-13B7-9E6E-0431-0466AFC65C01}"/>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6" name="Footer Placeholder 5">
            <a:extLst>
              <a:ext uri="{FF2B5EF4-FFF2-40B4-BE49-F238E27FC236}">
                <a16:creationId xmlns:a16="http://schemas.microsoft.com/office/drawing/2014/main" id="{5CCEA962-90D4-3B03-3017-EBE6AA3851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28E134-F39F-EA09-3596-7F1685EB93F5}"/>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29007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F4B2-D0A3-D4C4-50EB-A13DA41AD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C8BFAF-B81B-F892-948C-10346FF1A0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0D763-A284-E4E2-7B75-1707837EC9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13065B-25DA-BD86-7A3B-1AA3F398C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5512C1-F89E-D507-1EBC-865D4E9877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8746F-9549-B29A-9D18-3805B19A8C1D}"/>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8" name="Footer Placeholder 7">
            <a:extLst>
              <a:ext uri="{FF2B5EF4-FFF2-40B4-BE49-F238E27FC236}">
                <a16:creationId xmlns:a16="http://schemas.microsoft.com/office/drawing/2014/main" id="{0929EF95-F00F-BFAB-EE01-E2C1174F33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53953C-78F9-E284-F431-5A8FFEFE93B9}"/>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156937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512EB-0FD9-24BE-00C9-77A1C99E25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4F7ABB-C55C-D3E2-15F2-9CD7833688D8}"/>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4" name="Footer Placeholder 3">
            <a:extLst>
              <a:ext uri="{FF2B5EF4-FFF2-40B4-BE49-F238E27FC236}">
                <a16:creationId xmlns:a16="http://schemas.microsoft.com/office/drawing/2014/main" id="{02D41917-5112-7F33-2580-5FA252A96A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FFC253-86F2-1A2D-9F57-D529CA0F8875}"/>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420141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6D6300-F0A0-E7CC-A834-CA6E2D4ECB79}"/>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3" name="Footer Placeholder 2">
            <a:extLst>
              <a:ext uri="{FF2B5EF4-FFF2-40B4-BE49-F238E27FC236}">
                <a16:creationId xmlns:a16="http://schemas.microsoft.com/office/drawing/2014/main" id="{54DFCF86-FFEE-9460-A74C-FFCBCA0619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09830-7FA6-1127-A02B-1905A64BF5A9}"/>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1291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98B8A-1305-E027-473E-6AD1927DE6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3F9740-1F12-5F1E-1A59-B9BE9A22D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4648F9-5B44-0BA6-5748-FF6040AFB9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398091-93E6-CB94-3AFA-CBBD5F071C71}"/>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6" name="Footer Placeholder 5">
            <a:extLst>
              <a:ext uri="{FF2B5EF4-FFF2-40B4-BE49-F238E27FC236}">
                <a16:creationId xmlns:a16="http://schemas.microsoft.com/office/drawing/2014/main" id="{406414C6-8093-F119-385A-BF4321E7F3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620B3-8FF1-6C33-0F4F-6953DF17C1D3}"/>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506693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05055-43D2-2B24-AF76-4C7806728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9B0835-39AE-9415-387C-2419368515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6C494EC-480F-D17B-231D-CD98E0C9B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B09091-FCD4-AA82-AF67-6CAF6E532D65}"/>
              </a:ext>
            </a:extLst>
          </p:cNvPr>
          <p:cNvSpPr>
            <a:spLocks noGrp="1"/>
          </p:cNvSpPr>
          <p:nvPr>
            <p:ph type="dt" sz="half" idx="10"/>
          </p:nvPr>
        </p:nvSpPr>
        <p:spPr/>
        <p:txBody>
          <a:bodyPr/>
          <a:lstStyle/>
          <a:p>
            <a:fld id="{86AD9EAC-397C-CF4A-87B9-8F9C53AC18B7}" type="datetimeFigureOut">
              <a:rPr lang="en-US" smtClean="0"/>
              <a:t>5/30/24</a:t>
            </a:fld>
            <a:endParaRPr lang="en-US"/>
          </a:p>
        </p:txBody>
      </p:sp>
      <p:sp>
        <p:nvSpPr>
          <p:cNvPr id="6" name="Footer Placeholder 5">
            <a:extLst>
              <a:ext uri="{FF2B5EF4-FFF2-40B4-BE49-F238E27FC236}">
                <a16:creationId xmlns:a16="http://schemas.microsoft.com/office/drawing/2014/main" id="{A0BEFA90-7B2D-B462-908A-7261041334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12763-0727-D2CD-4675-222651F2B3B1}"/>
              </a:ext>
            </a:extLst>
          </p:cNvPr>
          <p:cNvSpPr>
            <a:spLocks noGrp="1"/>
          </p:cNvSpPr>
          <p:nvPr>
            <p:ph type="sldNum" sz="quarter" idx="12"/>
          </p:nvPr>
        </p:nvSpPr>
        <p:spPr/>
        <p:txBody>
          <a:bodyPr/>
          <a:lstStyle/>
          <a:p>
            <a:fld id="{E0A877F8-4EF2-2C4E-A1EB-FDB0586F5064}" type="slidenum">
              <a:rPr lang="en-US" smtClean="0"/>
              <a:t>‹#›</a:t>
            </a:fld>
            <a:endParaRPr lang="en-US"/>
          </a:p>
        </p:txBody>
      </p:sp>
    </p:spTree>
    <p:extLst>
      <p:ext uri="{BB962C8B-B14F-4D97-AF65-F5344CB8AC3E}">
        <p14:creationId xmlns:p14="http://schemas.microsoft.com/office/powerpoint/2010/main" val="318084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B380AE-00C1-B8D4-7B37-3B015CB98D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B2A1DE-CD60-18B1-F56D-146E855583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88D951-0879-5FEA-7C7D-FCF6989414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AD9EAC-397C-CF4A-87B9-8F9C53AC18B7}" type="datetimeFigureOut">
              <a:rPr lang="en-US" smtClean="0"/>
              <a:t>5/30/24</a:t>
            </a:fld>
            <a:endParaRPr lang="en-US"/>
          </a:p>
        </p:txBody>
      </p:sp>
      <p:sp>
        <p:nvSpPr>
          <p:cNvPr id="5" name="Footer Placeholder 4">
            <a:extLst>
              <a:ext uri="{FF2B5EF4-FFF2-40B4-BE49-F238E27FC236}">
                <a16:creationId xmlns:a16="http://schemas.microsoft.com/office/drawing/2014/main" id="{388C6603-A993-C030-FCB3-307014DC3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581AA4-A821-DA28-E7EE-5B9B18FE4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877F8-4EF2-2C4E-A1EB-FDB0586F5064}" type="slidenum">
              <a:rPr lang="en-US" smtClean="0"/>
              <a:t>‹#›</a:t>
            </a:fld>
            <a:endParaRPr lang="en-US"/>
          </a:p>
        </p:txBody>
      </p:sp>
    </p:spTree>
    <p:extLst>
      <p:ext uri="{BB962C8B-B14F-4D97-AF65-F5344CB8AC3E}">
        <p14:creationId xmlns:p14="http://schemas.microsoft.com/office/powerpoint/2010/main" val="687333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DAC2B-F2B9-8523-5A36-51598A23BADA}"/>
              </a:ext>
            </a:extLst>
          </p:cNvPr>
          <p:cNvSpPr>
            <a:spLocks noGrp="1"/>
          </p:cNvSpPr>
          <p:nvPr>
            <p:ph type="ctrTitle"/>
          </p:nvPr>
        </p:nvSpPr>
        <p:spPr>
          <a:xfrm>
            <a:off x="145773" y="1122363"/>
            <a:ext cx="11675165" cy="2387600"/>
          </a:xfrm>
        </p:spPr>
        <p:txBody>
          <a:bodyPr>
            <a:normAutofit fontScale="90000"/>
          </a:bodyPr>
          <a:lstStyle/>
          <a:p>
            <a:pPr marL="0" marR="0">
              <a:spcBef>
                <a:spcPts val="0"/>
              </a:spcBef>
              <a:spcAft>
                <a:spcPts val="0"/>
              </a:spcAft>
            </a:pPr>
            <a:r>
              <a:rPr lang="en-US" sz="4400" b="1" dirty="0">
                <a:effectLst/>
                <a:latin typeface="+mn-lt"/>
                <a:ea typeface="Garamond" panose="02020404030301010803" pitchFamily="18" charset="0"/>
                <a:cs typeface="Garamond" panose="02020404030301010803" pitchFamily="18" charset="0"/>
              </a:rPr>
              <a:t>Electing Governors: </a:t>
            </a:r>
            <a:br>
              <a:rPr lang="en-US" sz="4400" b="1" dirty="0">
                <a:effectLst/>
                <a:latin typeface="+mn-lt"/>
                <a:ea typeface="Garamond" panose="02020404030301010803" pitchFamily="18" charset="0"/>
                <a:cs typeface="Garamond" panose="02020404030301010803" pitchFamily="18" charset="0"/>
              </a:rPr>
            </a:br>
            <a:br>
              <a:rPr lang="en-US" sz="1800" dirty="0">
                <a:effectLst/>
                <a:latin typeface="+mn-lt"/>
                <a:ea typeface="Calibri" panose="020F0502020204030204" pitchFamily="34" charset="0"/>
              </a:rPr>
            </a:br>
            <a:r>
              <a:rPr lang="en-US" sz="3200" b="1" dirty="0">
                <a:effectLst/>
                <a:latin typeface="+mn-lt"/>
                <a:ea typeface="Garamond" panose="02020404030301010803" pitchFamily="18" charset="0"/>
                <a:cs typeface="Garamond" panose="02020404030301010803" pitchFamily="18" charset="0"/>
              </a:rPr>
              <a:t>The Introduction of Regional Elections </a:t>
            </a:r>
            <a:br>
              <a:rPr lang="en-US" sz="3200" b="1" dirty="0">
                <a:effectLst/>
                <a:latin typeface="+mn-lt"/>
                <a:ea typeface="Garamond" panose="02020404030301010803" pitchFamily="18" charset="0"/>
                <a:cs typeface="Garamond" panose="02020404030301010803" pitchFamily="18" charset="0"/>
              </a:rPr>
            </a:br>
            <a:r>
              <a:rPr lang="en-US" sz="3200" b="1" dirty="0">
                <a:effectLst/>
                <a:latin typeface="+mn-lt"/>
                <a:ea typeface="Garamond" panose="02020404030301010803" pitchFamily="18" charset="0"/>
                <a:cs typeface="Garamond" panose="02020404030301010803" pitchFamily="18" charset="0"/>
              </a:rPr>
              <a:t>in Latin America’s Unitary Countries</a:t>
            </a:r>
            <a:br>
              <a:rPr lang="en-US" sz="1800" dirty="0">
                <a:effectLst/>
                <a:latin typeface="Calibri" panose="020F0502020204030204" pitchFamily="34" charset="0"/>
                <a:ea typeface="Calibri" panose="020F0502020204030204" pitchFamily="34" charset="0"/>
              </a:rPr>
            </a:br>
            <a:endParaRPr lang="en-US" dirty="0"/>
          </a:p>
        </p:txBody>
      </p:sp>
      <p:sp>
        <p:nvSpPr>
          <p:cNvPr id="3" name="Subtitle 2">
            <a:extLst>
              <a:ext uri="{FF2B5EF4-FFF2-40B4-BE49-F238E27FC236}">
                <a16:creationId xmlns:a16="http://schemas.microsoft.com/office/drawing/2014/main" id="{32E29234-531F-80F0-3E0F-C0C43F8E42D0}"/>
              </a:ext>
            </a:extLst>
          </p:cNvPr>
          <p:cNvSpPr>
            <a:spLocks noGrp="1"/>
          </p:cNvSpPr>
          <p:nvPr>
            <p:ph type="subTitle" idx="1"/>
          </p:nvPr>
        </p:nvSpPr>
        <p:spPr>
          <a:xfrm>
            <a:off x="1524000" y="3602038"/>
            <a:ext cx="9144000" cy="2480710"/>
          </a:xfrm>
        </p:spPr>
        <p:txBody>
          <a:bodyPr>
            <a:normAutofit/>
          </a:bodyPr>
          <a:lstStyle/>
          <a:p>
            <a:endParaRPr lang="en-US" dirty="0"/>
          </a:p>
          <a:p>
            <a:endParaRPr lang="en-US" dirty="0"/>
          </a:p>
          <a:p>
            <a:pPr>
              <a:lnSpc>
                <a:spcPct val="100000"/>
              </a:lnSpc>
            </a:pPr>
            <a:r>
              <a:rPr lang="en-US" dirty="0"/>
              <a:t>Kent Eaton</a:t>
            </a:r>
          </a:p>
          <a:p>
            <a:pPr>
              <a:lnSpc>
                <a:spcPct val="100000"/>
              </a:lnSpc>
            </a:pPr>
            <a:r>
              <a:rPr lang="en-US" dirty="0"/>
              <a:t>University of California, Santa Cruz</a:t>
            </a:r>
          </a:p>
        </p:txBody>
      </p:sp>
    </p:spTree>
    <p:extLst>
      <p:ext uri="{BB962C8B-B14F-4D97-AF65-F5344CB8AC3E}">
        <p14:creationId xmlns:p14="http://schemas.microsoft.com/office/powerpoint/2010/main" val="992644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711A6-5D5C-9908-7DD0-A4227CCEBE74}"/>
              </a:ext>
            </a:extLst>
          </p:cNvPr>
          <p:cNvSpPr>
            <a:spLocks noGrp="1"/>
          </p:cNvSpPr>
          <p:nvPr>
            <p:ph type="title"/>
          </p:nvPr>
        </p:nvSpPr>
        <p:spPr/>
        <p:txBody>
          <a:bodyPr>
            <a:normAutofit fontScale="90000"/>
          </a:bodyPr>
          <a:lstStyle/>
          <a:p>
            <a:pPr algn="ctr"/>
            <a:r>
              <a:rPr lang="en-US" dirty="0"/>
              <a:t>To summarize, political decentralization</a:t>
            </a:r>
            <a:br>
              <a:rPr lang="en-US" dirty="0"/>
            </a:br>
            <a:r>
              <a:rPr lang="en-US" dirty="0"/>
              <a:t> in combination with other institutional design choices helped to produce:</a:t>
            </a:r>
          </a:p>
        </p:txBody>
      </p:sp>
      <p:sp>
        <p:nvSpPr>
          <p:cNvPr id="3" name="Content Placeholder 2">
            <a:extLst>
              <a:ext uri="{FF2B5EF4-FFF2-40B4-BE49-F238E27FC236}">
                <a16:creationId xmlns:a16="http://schemas.microsoft.com/office/drawing/2014/main" id="{7C227303-BEDE-288B-F5EA-F8BECF79177B}"/>
              </a:ext>
            </a:extLst>
          </p:cNvPr>
          <p:cNvSpPr>
            <a:spLocks noGrp="1"/>
          </p:cNvSpPr>
          <p:nvPr>
            <p:ph idx="1"/>
          </p:nvPr>
        </p:nvSpPr>
        <p:spPr>
          <a:xfrm>
            <a:off x="588723" y="1825625"/>
            <a:ext cx="11135639" cy="3435307"/>
          </a:xfrm>
        </p:spPr>
        <p:txBody>
          <a:bodyPr>
            <a:normAutofit fontScale="85000" lnSpcReduction="20000"/>
          </a:bodyPr>
          <a:lstStyle/>
          <a:p>
            <a:endParaRPr lang="en-US" dirty="0"/>
          </a:p>
          <a:p>
            <a:r>
              <a:rPr lang="en-US" dirty="0"/>
              <a:t>The collapse of Latin America’s most stable party system in </a:t>
            </a:r>
            <a:r>
              <a:rPr lang="en-US" b="1" dirty="0"/>
              <a:t>Colombia</a:t>
            </a:r>
          </a:p>
          <a:p>
            <a:endParaRPr lang="en-US" dirty="0"/>
          </a:p>
          <a:p>
            <a:r>
              <a:rPr lang="en-US" dirty="0"/>
              <a:t>The significant taming of “21</a:t>
            </a:r>
            <a:r>
              <a:rPr lang="en-US" baseline="30000" dirty="0"/>
              <a:t>st</a:t>
            </a:r>
            <a:r>
              <a:rPr lang="en-US" dirty="0"/>
              <a:t> century socialism” in </a:t>
            </a:r>
            <a:r>
              <a:rPr lang="en-US" b="1" dirty="0"/>
              <a:t>Bolivia</a:t>
            </a:r>
          </a:p>
          <a:p>
            <a:endParaRPr lang="en-US" dirty="0"/>
          </a:p>
          <a:p>
            <a:r>
              <a:rPr lang="en-US" dirty="0">
                <a:effectLst/>
                <a:ea typeface="Garamond" panose="02020404030301010803" pitchFamily="18" charset="0"/>
                <a:cs typeface="Garamond" panose="02020404030301010803" pitchFamily="18" charset="0"/>
              </a:rPr>
              <a:t>And a deep territorial disconnect that has made </a:t>
            </a:r>
            <a:r>
              <a:rPr lang="en-US" b="1" dirty="0">
                <a:effectLst/>
                <a:ea typeface="Garamond" panose="02020404030301010803" pitchFamily="18" charset="0"/>
                <a:cs typeface="Garamond" panose="02020404030301010803" pitchFamily="18" charset="0"/>
              </a:rPr>
              <a:t>Peru</a:t>
            </a:r>
            <a:r>
              <a:rPr lang="en-US" dirty="0">
                <a:effectLst/>
                <a:ea typeface="Garamond" panose="02020404030301010803" pitchFamily="18" charset="0"/>
                <a:cs typeface="Garamond" panose="02020404030301010803" pitchFamily="18" charset="0"/>
              </a:rPr>
              <a:t> nearly ungovernable</a:t>
            </a:r>
          </a:p>
          <a:p>
            <a:endParaRPr lang="en-US" dirty="0"/>
          </a:p>
          <a:p>
            <a:r>
              <a:rPr lang="en-US" sz="2800" dirty="0"/>
              <a:t>In </a:t>
            </a:r>
            <a:r>
              <a:rPr lang="en-US" sz="2800" b="1" dirty="0"/>
              <a:t>Chile</a:t>
            </a:r>
            <a:r>
              <a:rPr lang="en-US" sz="2800" dirty="0"/>
              <a:t>, meanwhile, it’s too early to know what the long term effects of gubernatorial elections will be…</a:t>
            </a:r>
          </a:p>
          <a:p>
            <a:endParaRPr lang="en-US" dirty="0"/>
          </a:p>
          <a:p>
            <a:endParaRPr lang="en-US" dirty="0"/>
          </a:p>
        </p:txBody>
      </p:sp>
      <p:sp>
        <p:nvSpPr>
          <p:cNvPr id="4" name="TextBox 3">
            <a:extLst>
              <a:ext uri="{FF2B5EF4-FFF2-40B4-BE49-F238E27FC236}">
                <a16:creationId xmlns:a16="http://schemas.microsoft.com/office/drawing/2014/main" id="{C7287376-3642-81F1-2558-3EB773116E40}"/>
              </a:ext>
            </a:extLst>
          </p:cNvPr>
          <p:cNvSpPr txBox="1"/>
          <p:nvPr/>
        </p:nvSpPr>
        <p:spPr>
          <a:xfrm>
            <a:off x="325677" y="5774499"/>
            <a:ext cx="14024423" cy="523220"/>
          </a:xfrm>
          <a:prstGeom prst="rect">
            <a:avLst/>
          </a:prstGeom>
          <a:noFill/>
        </p:spPr>
        <p:txBody>
          <a:bodyPr wrap="square" rtlCol="0">
            <a:spAutoFit/>
          </a:bodyPr>
          <a:lstStyle/>
          <a:p>
            <a:r>
              <a:rPr lang="en-US" sz="2800" dirty="0">
                <a:solidFill>
                  <a:srgbClr val="C00000"/>
                </a:solidFill>
              </a:rPr>
              <a:t>More work needed on the “incoherence” in “instrumental incoherence”!</a:t>
            </a:r>
          </a:p>
        </p:txBody>
      </p:sp>
    </p:spTree>
    <p:extLst>
      <p:ext uri="{BB962C8B-B14F-4D97-AF65-F5344CB8AC3E}">
        <p14:creationId xmlns:p14="http://schemas.microsoft.com/office/powerpoint/2010/main" val="88182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7F670-B9FB-B5D0-CB7C-5449C9DF4C89}"/>
              </a:ext>
            </a:extLst>
          </p:cNvPr>
          <p:cNvSpPr>
            <a:spLocks noGrp="1"/>
          </p:cNvSpPr>
          <p:nvPr>
            <p:ph type="title"/>
          </p:nvPr>
        </p:nvSpPr>
        <p:spPr>
          <a:xfrm>
            <a:off x="676405" y="365125"/>
            <a:ext cx="10677395" cy="2523849"/>
          </a:xfrm>
        </p:spPr>
        <p:txBody>
          <a:bodyPr>
            <a:noAutofit/>
          </a:bodyPr>
          <a:lstStyle/>
          <a:p>
            <a:pPr algn="ctr"/>
            <a:r>
              <a:rPr lang="en-US" sz="3600" dirty="0"/>
              <a:t>How does the concept of </a:t>
            </a:r>
            <a:r>
              <a:rPr lang="en-US" sz="3600" b="1" dirty="0"/>
              <a:t>instrumental incoherence </a:t>
            </a:r>
            <a:r>
              <a:rPr lang="en-US" sz="3600" dirty="0"/>
              <a:t>help us understand the causes and the consequences of the decision to elect governors in </a:t>
            </a:r>
            <a:r>
              <a:rPr lang="en-US" sz="3600" b="1" dirty="0"/>
              <a:t>four unitary countries </a:t>
            </a:r>
            <a:r>
              <a:rPr lang="en-US" sz="3600" dirty="0"/>
              <a:t>over the past </a:t>
            </a:r>
            <a:r>
              <a:rPr lang="en-US" sz="3600" b="1" dirty="0"/>
              <a:t>four decades </a:t>
            </a:r>
            <a:r>
              <a:rPr lang="en-US" sz="3600" dirty="0"/>
              <a:t>in Latin America?</a:t>
            </a:r>
          </a:p>
        </p:txBody>
      </p:sp>
      <p:sp>
        <p:nvSpPr>
          <p:cNvPr id="3" name="Content Placeholder 2">
            <a:extLst>
              <a:ext uri="{FF2B5EF4-FFF2-40B4-BE49-F238E27FC236}">
                <a16:creationId xmlns:a16="http://schemas.microsoft.com/office/drawing/2014/main" id="{D6991B1F-DD64-81F9-60D3-8787B77FC113}"/>
              </a:ext>
            </a:extLst>
          </p:cNvPr>
          <p:cNvSpPr>
            <a:spLocks noGrp="1"/>
          </p:cNvSpPr>
          <p:nvPr>
            <p:ph idx="1"/>
          </p:nvPr>
        </p:nvSpPr>
        <p:spPr>
          <a:xfrm>
            <a:off x="1640910" y="3429000"/>
            <a:ext cx="9712890" cy="3276600"/>
          </a:xfrm>
        </p:spPr>
        <p:txBody>
          <a:bodyPr>
            <a:normAutofit lnSpcReduction="10000"/>
          </a:bodyPr>
          <a:lstStyle/>
          <a:p>
            <a:pPr marL="0" indent="0">
              <a:buNone/>
            </a:pPr>
            <a:r>
              <a:rPr lang="en-US" dirty="0"/>
              <a:t>Colombia 1992</a:t>
            </a:r>
          </a:p>
          <a:p>
            <a:endParaRPr lang="en-US" dirty="0"/>
          </a:p>
          <a:p>
            <a:pPr marL="0" indent="0">
              <a:buNone/>
            </a:pPr>
            <a:r>
              <a:rPr lang="en-US" dirty="0"/>
              <a:t>		Peru 2002</a:t>
            </a:r>
          </a:p>
          <a:p>
            <a:endParaRPr lang="en-US" dirty="0"/>
          </a:p>
          <a:p>
            <a:pPr marL="0" indent="0">
              <a:buNone/>
            </a:pPr>
            <a:r>
              <a:rPr lang="en-US" dirty="0"/>
              <a:t>				Bolivia 2005</a:t>
            </a:r>
          </a:p>
          <a:p>
            <a:endParaRPr lang="en-US" dirty="0"/>
          </a:p>
          <a:p>
            <a:pPr marL="0" indent="0">
              <a:buNone/>
            </a:pPr>
            <a:r>
              <a:rPr lang="en-US" dirty="0"/>
              <a:t>							Chile 2021</a:t>
            </a:r>
          </a:p>
        </p:txBody>
      </p:sp>
    </p:spTree>
    <p:extLst>
      <p:ext uri="{BB962C8B-B14F-4D97-AF65-F5344CB8AC3E}">
        <p14:creationId xmlns:p14="http://schemas.microsoft.com/office/powerpoint/2010/main" val="265313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7F2AF-92C3-F34B-3A13-8A2C11C76C59}"/>
              </a:ext>
            </a:extLst>
          </p:cNvPr>
          <p:cNvSpPr>
            <a:spLocks noGrp="1"/>
          </p:cNvSpPr>
          <p:nvPr>
            <p:ph type="title"/>
          </p:nvPr>
        </p:nvSpPr>
        <p:spPr>
          <a:xfrm>
            <a:off x="450573" y="365125"/>
            <a:ext cx="11211339" cy="1325563"/>
          </a:xfrm>
        </p:spPr>
        <p:txBody>
          <a:bodyPr>
            <a:normAutofit/>
          </a:bodyPr>
          <a:lstStyle/>
          <a:p>
            <a:r>
              <a:rPr lang="en-US" sz="4000" dirty="0"/>
              <a:t>Instrumental incoherence and gubernatorial elections</a:t>
            </a:r>
          </a:p>
        </p:txBody>
      </p:sp>
      <p:sp>
        <p:nvSpPr>
          <p:cNvPr id="3" name="Content Placeholder 2">
            <a:extLst>
              <a:ext uri="{FF2B5EF4-FFF2-40B4-BE49-F238E27FC236}">
                <a16:creationId xmlns:a16="http://schemas.microsoft.com/office/drawing/2014/main" id="{0DCD9BEF-2A73-80E5-7F65-9000BDBFA55F}"/>
              </a:ext>
            </a:extLst>
          </p:cNvPr>
          <p:cNvSpPr>
            <a:spLocks noGrp="1"/>
          </p:cNvSpPr>
          <p:nvPr>
            <p:ph idx="1"/>
          </p:nvPr>
        </p:nvSpPr>
        <p:spPr>
          <a:xfrm>
            <a:off x="530088" y="1600157"/>
            <a:ext cx="10515600" cy="4892718"/>
          </a:xfrm>
        </p:spPr>
        <p:txBody>
          <a:bodyPr>
            <a:normAutofit/>
          </a:bodyPr>
          <a:lstStyle/>
          <a:p>
            <a:r>
              <a:rPr lang="en-US" sz="2400" dirty="0">
                <a:ea typeface="Garamond" panose="02020404030301010803" pitchFamily="18" charset="0"/>
                <a:cs typeface="Garamond" panose="02020404030301010803" pitchFamily="18" charset="0"/>
              </a:rPr>
              <a:t>D</a:t>
            </a:r>
            <a:r>
              <a:rPr lang="en-US" sz="2400" dirty="0">
                <a:effectLst/>
                <a:ea typeface="Garamond" panose="02020404030301010803" pitchFamily="18" charset="0"/>
                <a:cs typeface="Garamond" panose="02020404030301010803" pitchFamily="18" charset="0"/>
              </a:rPr>
              <a:t>espite the similar embrace of democracy as the reason to decentralize and despite the fact it brought new political actors into office in all 4 cases (“first-order effects”)…</a:t>
            </a:r>
          </a:p>
          <a:p>
            <a:endParaRPr lang="en-US" sz="2400" dirty="0">
              <a:effectLst/>
              <a:ea typeface="Garamond" panose="02020404030301010803" pitchFamily="18" charset="0"/>
              <a:cs typeface="Garamond" panose="02020404030301010803" pitchFamily="18" charset="0"/>
            </a:endParaRPr>
          </a:p>
          <a:p>
            <a:r>
              <a:rPr lang="en-US" sz="2400" dirty="0">
                <a:effectLst/>
                <a:ea typeface="Garamond" panose="02020404030301010803" pitchFamily="18" charset="0"/>
                <a:cs typeface="Garamond" panose="02020404030301010803" pitchFamily="18" charset="0"/>
              </a:rPr>
              <a:t>…the politicians who controlled the center in these 4 cases were animated by very specific and </a:t>
            </a:r>
            <a:r>
              <a:rPr lang="en-US" sz="2400" b="1" dirty="0">
                <a:effectLst/>
                <a:ea typeface="Garamond" panose="02020404030301010803" pitchFamily="18" charset="0"/>
                <a:cs typeface="Garamond" panose="02020404030301010803" pitchFamily="18" charset="0"/>
              </a:rPr>
              <a:t>highly short-term political objectives </a:t>
            </a:r>
            <a:r>
              <a:rPr lang="en-US" sz="2400" dirty="0">
                <a:effectLst/>
                <a:ea typeface="Garamond" panose="02020404030301010803" pitchFamily="18" charset="0"/>
                <a:cs typeface="Garamond" panose="02020404030301010803" pitchFamily="18" charset="0"/>
              </a:rPr>
              <a:t>(or ”side effects”), which led to </a:t>
            </a:r>
            <a:r>
              <a:rPr lang="en-US" sz="2400" b="1" dirty="0">
                <a:effectLst/>
                <a:ea typeface="Garamond" panose="02020404030301010803" pitchFamily="18" charset="0"/>
                <a:cs typeface="Garamond" panose="02020404030301010803" pitchFamily="18" charset="0"/>
              </a:rPr>
              <a:t>different</a:t>
            </a:r>
            <a:r>
              <a:rPr lang="en-US" sz="2400" dirty="0">
                <a:effectLst/>
                <a:ea typeface="Garamond" panose="02020404030301010803" pitchFamily="18" charset="0"/>
                <a:cs typeface="Garamond" panose="02020404030301010803" pitchFamily="18" charset="0"/>
              </a:rPr>
              <a:t> </a:t>
            </a:r>
            <a:r>
              <a:rPr lang="en-US" sz="2400" b="1" dirty="0">
                <a:effectLst/>
                <a:ea typeface="Garamond" panose="02020404030301010803" pitchFamily="18" charset="0"/>
                <a:cs typeface="Garamond" panose="02020404030301010803" pitchFamily="18" charset="0"/>
              </a:rPr>
              <a:t>design choices </a:t>
            </a:r>
            <a:r>
              <a:rPr lang="en-US" sz="2400" dirty="0">
                <a:effectLst/>
                <a:ea typeface="Garamond" panose="02020404030301010803" pitchFamily="18" charset="0"/>
                <a:cs typeface="Garamond" panose="02020404030301010803" pitchFamily="18" charset="0"/>
              </a:rPr>
              <a:t>in ways that have had </a:t>
            </a:r>
            <a:r>
              <a:rPr lang="en-US" sz="2400" b="1" dirty="0">
                <a:effectLst/>
                <a:ea typeface="Garamond" panose="02020404030301010803" pitchFamily="18" charset="0"/>
                <a:cs typeface="Garamond" panose="02020404030301010803" pitchFamily="18" charset="0"/>
              </a:rPr>
              <a:t>distinct</a:t>
            </a:r>
            <a:r>
              <a:rPr lang="en-US" sz="2400" dirty="0">
                <a:effectLst/>
                <a:ea typeface="Garamond" panose="02020404030301010803" pitchFamily="18" charset="0"/>
                <a:cs typeface="Garamond" panose="02020404030301010803" pitchFamily="18" charset="0"/>
              </a:rPr>
              <a:t> </a:t>
            </a:r>
            <a:r>
              <a:rPr lang="en-US" sz="2400" b="1" dirty="0">
                <a:effectLst/>
                <a:ea typeface="Garamond" panose="02020404030301010803" pitchFamily="18" charset="0"/>
                <a:cs typeface="Garamond" panose="02020404030301010803" pitchFamily="18" charset="0"/>
              </a:rPr>
              <a:t>long-term effects</a:t>
            </a:r>
            <a:r>
              <a:rPr lang="en-US" sz="2400" dirty="0">
                <a:effectLst/>
                <a:ea typeface="Garamond" panose="02020404030301010803" pitchFamily="18" charset="0"/>
                <a:cs typeface="Garamond" panose="02020404030301010803" pitchFamily="18" charset="0"/>
              </a:rPr>
              <a:t>.</a:t>
            </a:r>
          </a:p>
          <a:p>
            <a:endParaRPr lang="en-US" sz="2400" dirty="0">
              <a:effectLst/>
              <a:ea typeface="Garamond" panose="02020404030301010803" pitchFamily="18" charset="0"/>
              <a:cs typeface="Garamond" panose="02020404030301010803" pitchFamily="18" charset="0"/>
            </a:endParaRPr>
          </a:p>
          <a:p>
            <a:r>
              <a:rPr lang="en-US" sz="2400" dirty="0">
                <a:ea typeface="Garamond" panose="02020404030301010803" pitchFamily="18" charset="0"/>
                <a:cs typeface="Garamond" panose="02020404030301010803" pitchFamily="18" charset="0"/>
              </a:rPr>
              <a:t>Thus, while p</a:t>
            </a:r>
            <a:r>
              <a:rPr lang="en-US" sz="2400" dirty="0">
                <a:effectLst/>
                <a:ea typeface="Garamond" panose="02020404030301010803" pitchFamily="18" charset="0"/>
                <a:cs typeface="Garamond" panose="02020404030301010803" pitchFamily="18" charset="0"/>
              </a:rPr>
              <a:t>oliticians in these 4 cases ostensibly did the </a:t>
            </a:r>
            <a:r>
              <a:rPr lang="en-US" sz="2400" b="1" dirty="0">
                <a:effectLst/>
                <a:ea typeface="Garamond" panose="02020404030301010803" pitchFamily="18" charset="0"/>
                <a:cs typeface="Garamond" panose="02020404030301010803" pitchFamily="18" charset="0"/>
              </a:rPr>
              <a:t>same thing </a:t>
            </a:r>
            <a:r>
              <a:rPr lang="en-US" sz="2400" dirty="0">
                <a:effectLst/>
                <a:ea typeface="Garamond" panose="02020404030301010803" pitchFamily="18" charset="0"/>
                <a:cs typeface="Garamond" panose="02020404030301010803" pitchFamily="18" charset="0"/>
              </a:rPr>
              <a:t>when they introduced gubernatorial elections, they were animated by </a:t>
            </a:r>
            <a:r>
              <a:rPr lang="en-US" sz="2400" b="1" dirty="0">
                <a:effectLst/>
                <a:ea typeface="Garamond" panose="02020404030301010803" pitchFamily="18" charset="0"/>
                <a:cs typeface="Garamond" panose="02020404030301010803" pitchFamily="18" charset="0"/>
              </a:rPr>
              <a:t>distinct goals</a:t>
            </a:r>
            <a:r>
              <a:rPr lang="en-US" sz="2400" dirty="0">
                <a:effectLst/>
                <a:ea typeface="Garamond" panose="02020404030301010803" pitchFamily="18" charset="0"/>
                <a:cs typeface="Garamond" panose="02020404030301010803" pitchFamily="18" charset="0"/>
              </a:rPr>
              <a:t> in response to country-specific challenges, </a:t>
            </a:r>
            <a:r>
              <a:rPr lang="en-US" sz="2400" dirty="0">
                <a:ea typeface="Garamond" panose="02020404030301010803" pitchFamily="18" charset="0"/>
                <a:cs typeface="Garamond" panose="02020404030301010803" pitchFamily="18" charset="0"/>
              </a:rPr>
              <a:t>and </a:t>
            </a:r>
            <a:r>
              <a:rPr lang="en-US" sz="2400" dirty="0">
                <a:effectLst/>
                <a:ea typeface="Garamond" panose="02020404030301010803" pitchFamily="18" charset="0"/>
                <a:cs typeface="Garamond" panose="02020404030301010803" pitchFamily="18" charset="0"/>
              </a:rPr>
              <a:t>as a result </a:t>
            </a:r>
            <a:r>
              <a:rPr lang="en-US" sz="2400" b="1" dirty="0">
                <a:effectLst/>
                <a:ea typeface="Garamond" panose="02020404030301010803" pitchFamily="18" charset="0"/>
                <a:cs typeface="Garamond" panose="02020404030301010803" pitchFamily="18" charset="0"/>
              </a:rPr>
              <a:t>this single institutional reform landed very differently in each case</a:t>
            </a:r>
            <a:r>
              <a:rPr lang="en-US" sz="2400" dirty="0">
                <a:effectLst/>
                <a:ea typeface="Garamond" panose="02020404030301010803" pitchFamily="18" charset="0"/>
                <a:cs typeface="Garamond" panose="02020404030301010803" pitchFamily="18" charset="0"/>
              </a:rPr>
              <a:t>.</a:t>
            </a:r>
            <a:endParaRPr lang="en-US" sz="2400" b="1" dirty="0"/>
          </a:p>
        </p:txBody>
      </p:sp>
    </p:spTree>
    <p:extLst>
      <p:ext uri="{BB962C8B-B14F-4D97-AF65-F5344CB8AC3E}">
        <p14:creationId xmlns:p14="http://schemas.microsoft.com/office/powerpoint/2010/main" val="317372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91058-A924-A005-BA43-90BABCB1085A}"/>
              </a:ext>
            </a:extLst>
          </p:cNvPr>
          <p:cNvSpPr>
            <a:spLocks noGrp="1"/>
          </p:cNvSpPr>
          <p:nvPr>
            <p:ph type="title"/>
          </p:nvPr>
        </p:nvSpPr>
        <p:spPr>
          <a:xfrm>
            <a:off x="838200" y="365125"/>
            <a:ext cx="10515600" cy="1768475"/>
          </a:xfrm>
        </p:spPr>
        <p:txBody>
          <a:bodyPr>
            <a:noAutofit/>
          </a:bodyPr>
          <a:lstStyle/>
          <a:p>
            <a:pPr algn="ctr"/>
            <a:r>
              <a:rPr lang="en-US" sz="3600" dirty="0">
                <a:latin typeface="+mn-lt"/>
                <a:ea typeface="Garamond" panose="02020404030301010803" pitchFamily="18" charset="0"/>
                <a:cs typeface="Garamond" panose="02020404030301010803" pitchFamily="18" charset="0"/>
              </a:rPr>
              <a:t>It</a:t>
            </a:r>
            <a:r>
              <a:rPr lang="en-US" sz="3600" dirty="0">
                <a:effectLst/>
                <a:latin typeface="+mn-lt"/>
                <a:ea typeface="Garamond" panose="02020404030301010803" pitchFamily="18" charset="0"/>
                <a:cs typeface="Garamond" panose="02020404030301010803" pitchFamily="18" charset="0"/>
              </a:rPr>
              <a:t> was not just the introduction of gubernatorial elections that mattered, but rather the specific design decision to combine these elections with:</a:t>
            </a:r>
            <a:endParaRPr lang="en-US" sz="3600" dirty="0">
              <a:latin typeface="+mn-lt"/>
            </a:endParaRPr>
          </a:p>
        </p:txBody>
      </p:sp>
      <p:sp>
        <p:nvSpPr>
          <p:cNvPr id="3" name="Content Placeholder 2">
            <a:extLst>
              <a:ext uri="{FF2B5EF4-FFF2-40B4-BE49-F238E27FC236}">
                <a16:creationId xmlns:a16="http://schemas.microsoft.com/office/drawing/2014/main" id="{3FCAF0D5-8D34-82FF-97EF-105BFF09FAEB}"/>
              </a:ext>
            </a:extLst>
          </p:cNvPr>
          <p:cNvSpPr>
            <a:spLocks noGrp="1"/>
          </p:cNvSpPr>
          <p:nvPr>
            <p:ph idx="1"/>
          </p:nvPr>
        </p:nvSpPr>
        <p:spPr>
          <a:xfrm>
            <a:off x="838200" y="2637183"/>
            <a:ext cx="10515600" cy="3539779"/>
          </a:xfrm>
        </p:spPr>
        <p:txBody>
          <a:bodyPr>
            <a:normAutofit lnSpcReduction="10000"/>
          </a:bodyPr>
          <a:lstStyle/>
          <a:p>
            <a:pPr marL="342900" indent="-342900">
              <a:buAutoNum type="arabicPeriod"/>
            </a:pPr>
            <a:r>
              <a:rPr lang="en-US" dirty="0">
                <a:ea typeface="Garamond" panose="02020404030301010803" pitchFamily="18" charset="0"/>
                <a:cs typeface="Garamond" panose="02020404030301010803" pitchFamily="18" charset="0"/>
              </a:rPr>
              <a:t>a very </a:t>
            </a:r>
            <a:r>
              <a:rPr lang="en-US" dirty="0">
                <a:effectLst/>
                <a:ea typeface="Garamond" panose="02020404030301010803" pitchFamily="18" charset="0"/>
                <a:cs typeface="Garamond" panose="02020404030301010803" pitchFamily="18" charset="0"/>
              </a:rPr>
              <a:t>generous forms of fiscal decentralization in Colombia,</a:t>
            </a:r>
          </a:p>
          <a:p>
            <a:pPr marL="342900" indent="-342900">
              <a:buAutoNum type="arabicPeriod"/>
            </a:pPr>
            <a:endParaRPr lang="en-US" dirty="0">
              <a:effectLst/>
              <a:ea typeface="Garamond" panose="02020404030301010803" pitchFamily="18" charset="0"/>
              <a:cs typeface="Garamond" panose="02020404030301010803" pitchFamily="18" charset="0"/>
            </a:endParaRPr>
          </a:p>
          <a:p>
            <a:pPr marL="342900" indent="-342900">
              <a:buAutoNum type="arabicPeriod"/>
            </a:pPr>
            <a:r>
              <a:rPr lang="en-US" dirty="0">
                <a:effectLst/>
                <a:ea typeface="Garamond" panose="02020404030301010803" pitchFamily="18" charset="0"/>
                <a:cs typeface="Garamond" panose="02020404030301010803" pitchFamily="18" charset="0"/>
              </a:rPr>
              <a:t>a permissive departmental autonomy statute in Bolivia,</a:t>
            </a:r>
          </a:p>
          <a:p>
            <a:pPr marL="342900" indent="-342900">
              <a:buAutoNum type="arabicPeriod"/>
            </a:pPr>
            <a:endParaRPr lang="en-US" dirty="0">
              <a:effectLst/>
              <a:ea typeface="Garamond" panose="02020404030301010803" pitchFamily="18" charset="0"/>
              <a:cs typeface="Garamond" panose="02020404030301010803" pitchFamily="18" charset="0"/>
            </a:endParaRPr>
          </a:p>
          <a:p>
            <a:pPr marL="342900" indent="-342900">
              <a:buAutoNum type="arabicPeriod"/>
            </a:pPr>
            <a:r>
              <a:rPr lang="en-US" dirty="0">
                <a:effectLst/>
                <a:ea typeface="Garamond" panose="02020404030301010803" pitchFamily="18" charset="0"/>
                <a:cs typeface="Garamond" panose="02020404030301010803" pitchFamily="18" charset="0"/>
              </a:rPr>
              <a:t>the re-drawing of regional borders in Peru, and</a:t>
            </a:r>
          </a:p>
          <a:p>
            <a:pPr marL="342900" indent="-342900">
              <a:buAutoNum type="arabicPeriod"/>
            </a:pPr>
            <a:endParaRPr lang="en-US" dirty="0">
              <a:effectLst/>
              <a:ea typeface="Garamond" panose="02020404030301010803" pitchFamily="18" charset="0"/>
              <a:cs typeface="Garamond" panose="02020404030301010803" pitchFamily="18" charset="0"/>
            </a:endParaRPr>
          </a:p>
          <a:p>
            <a:pPr marL="342900" indent="-342900">
              <a:buAutoNum type="arabicPeriod"/>
            </a:pPr>
            <a:r>
              <a:rPr lang="en-US" dirty="0">
                <a:effectLst/>
                <a:ea typeface="Garamond" panose="02020404030301010803" pitchFamily="18" charset="0"/>
                <a:cs typeface="Garamond" panose="02020404030301010803" pitchFamily="18" charset="0"/>
              </a:rPr>
              <a:t>the maintenance of presidential appointees in Chile</a:t>
            </a:r>
            <a:endParaRPr lang="en-US" dirty="0"/>
          </a:p>
        </p:txBody>
      </p:sp>
    </p:spTree>
    <p:extLst>
      <p:ext uri="{BB962C8B-B14F-4D97-AF65-F5344CB8AC3E}">
        <p14:creationId xmlns:p14="http://schemas.microsoft.com/office/powerpoint/2010/main" val="19056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51A88-0FE7-50AE-C2DE-48A8DFB252AC}"/>
              </a:ext>
            </a:extLst>
          </p:cNvPr>
          <p:cNvSpPr>
            <a:spLocks noGrp="1"/>
          </p:cNvSpPr>
          <p:nvPr>
            <p:ph type="title"/>
          </p:nvPr>
        </p:nvSpPr>
        <p:spPr>
          <a:xfrm>
            <a:off x="838200" y="1"/>
            <a:ext cx="10515600" cy="1427966"/>
          </a:xfrm>
        </p:spPr>
        <p:txBody>
          <a:bodyPr/>
          <a:lstStyle/>
          <a:p>
            <a:pPr algn="ctr"/>
            <a:r>
              <a:rPr lang="en-US" b="1" dirty="0"/>
              <a:t>Colombia 1992</a:t>
            </a:r>
          </a:p>
        </p:txBody>
      </p:sp>
      <p:sp>
        <p:nvSpPr>
          <p:cNvPr id="3" name="Content Placeholder 2">
            <a:extLst>
              <a:ext uri="{FF2B5EF4-FFF2-40B4-BE49-F238E27FC236}">
                <a16:creationId xmlns:a16="http://schemas.microsoft.com/office/drawing/2014/main" id="{EACB1346-2680-D1B2-8F13-F9E9C6FE4E55}"/>
              </a:ext>
            </a:extLst>
          </p:cNvPr>
          <p:cNvSpPr>
            <a:spLocks noGrp="1"/>
          </p:cNvSpPr>
          <p:nvPr>
            <p:ph idx="1"/>
          </p:nvPr>
        </p:nvSpPr>
        <p:spPr>
          <a:xfrm>
            <a:off x="450937" y="1427967"/>
            <a:ext cx="10902863" cy="4748996"/>
          </a:xfrm>
        </p:spPr>
        <p:txBody>
          <a:bodyPr>
            <a:noAutofit/>
          </a:bodyPr>
          <a:lstStyle/>
          <a:p>
            <a:r>
              <a:rPr lang="en-US" dirty="0">
                <a:ea typeface="Garamond" panose="02020404030301010803" pitchFamily="18" charset="0"/>
                <a:cs typeface="Garamond" panose="02020404030301010803" pitchFamily="18" charset="0"/>
              </a:rPr>
              <a:t>G</a:t>
            </a:r>
            <a:r>
              <a:rPr lang="en-US" dirty="0">
                <a:effectLst/>
                <a:ea typeface="Garamond" panose="02020404030301010803" pitchFamily="18" charset="0"/>
                <a:cs typeface="Garamond" panose="02020404030301010803" pitchFamily="18" charset="0"/>
              </a:rPr>
              <a:t>ubernatorial elections were introduced as part of a </a:t>
            </a:r>
            <a:r>
              <a:rPr lang="en-US" b="1" dirty="0">
                <a:effectLst/>
                <a:ea typeface="Garamond" panose="02020404030301010803" pitchFamily="18" charset="0"/>
                <a:cs typeface="Garamond" panose="02020404030301010803" pitchFamily="18" charset="0"/>
              </a:rPr>
              <a:t>constitutional reform</a:t>
            </a:r>
            <a:r>
              <a:rPr lang="en-US" dirty="0">
                <a:effectLst/>
                <a:ea typeface="Garamond" panose="02020404030301010803" pitchFamily="18" charset="0"/>
                <a:cs typeface="Garamond" panose="02020404030301010803" pitchFamily="18" charset="0"/>
              </a:rPr>
              <a:t> that sought to end the country’s lengthy </a:t>
            </a:r>
            <a:r>
              <a:rPr lang="en-US" b="1" dirty="0">
                <a:effectLst/>
                <a:ea typeface="Garamond" panose="02020404030301010803" pitchFamily="18" charset="0"/>
                <a:cs typeface="Garamond" panose="02020404030301010803" pitchFamily="18" charset="0"/>
              </a:rPr>
              <a:t>internal armed conflict </a:t>
            </a:r>
            <a:r>
              <a:rPr lang="en-US" dirty="0">
                <a:effectLst/>
                <a:ea typeface="Garamond" panose="02020404030301010803" pitchFamily="18" charset="0"/>
                <a:cs typeface="Garamond" panose="02020404030301010803" pitchFamily="18" charset="0"/>
              </a:rPr>
              <a:t>with multiple guerrilla insurgencies by opening up space for political actors outside the two traditional parties (Conservatives and Liberals).</a:t>
            </a:r>
          </a:p>
          <a:p>
            <a:endParaRPr lang="en-US" dirty="0"/>
          </a:p>
          <a:p>
            <a:r>
              <a:rPr lang="en-US" dirty="0">
                <a:ea typeface="Garamond" panose="02020404030301010803" pitchFamily="18" charset="0"/>
                <a:cs typeface="Garamond" panose="02020404030301010803" pitchFamily="18" charset="0"/>
              </a:rPr>
              <a:t>R</a:t>
            </a:r>
            <a:r>
              <a:rPr lang="en-US" dirty="0">
                <a:effectLst/>
                <a:ea typeface="Garamond" panose="02020404030301010803" pitchFamily="18" charset="0"/>
                <a:cs typeface="Garamond" panose="02020404030301010803" pitchFamily="18" charset="0"/>
              </a:rPr>
              <a:t>eformers who sought to open up the political system by enabling nontraditional parties to contest regional elections unwittingly ended up taking apart the country’s two-party system (in place since the 1840s) because simultaneous </a:t>
            </a:r>
            <a:r>
              <a:rPr lang="en-US" b="1" dirty="0">
                <a:effectLst/>
                <a:ea typeface="Garamond" panose="02020404030301010803" pitchFamily="18" charset="0"/>
                <a:cs typeface="Garamond" panose="02020404030301010803" pitchFamily="18" charset="0"/>
              </a:rPr>
              <a:t>fiscal decentralization </a:t>
            </a:r>
            <a:r>
              <a:rPr lang="en-US" dirty="0">
                <a:effectLst/>
                <a:ea typeface="Garamond" panose="02020404030301010803" pitchFamily="18" charset="0"/>
                <a:cs typeface="Garamond" panose="02020404030301010803" pitchFamily="18" charset="0"/>
              </a:rPr>
              <a:t>eliminated the control of national party leaders (</a:t>
            </a:r>
            <a:r>
              <a:rPr lang="en-US" dirty="0" err="1">
                <a:effectLst/>
                <a:ea typeface="Garamond" panose="02020404030301010803" pitchFamily="18" charset="0"/>
                <a:cs typeface="Garamond" panose="02020404030301010803" pitchFamily="18" charset="0"/>
              </a:rPr>
              <a:t>Dargent</a:t>
            </a:r>
            <a:r>
              <a:rPr lang="en-US" dirty="0">
                <a:effectLst/>
                <a:ea typeface="Garamond" panose="02020404030301010803" pitchFamily="18" charset="0"/>
                <a:cs typeface="Garamond" panose="02020404030301010803" pitchFamily="18" charset="0"/>
              </a:rPr>
              <a:t> and Muñoz 2011).</a:t>
            </a:r>
            <a:endParaRPr lang="en-US" dirty="0"/>
          </a:p>
        </p:txBody>
      </p:sp>
    </p:spTree>
    <p:extLst>
      <p:ext uri="{BB962C8B-B14F-4D97-AF65-F5344CB8AC3E}">
        <p14:creationId xmlns:p14="http://schemas.microsoft.com/office/powerpoint/2010/main" val="402238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8731-C1A2-D922-3AED-CEC36E39F531}"/>
              </a:ext>
            </a:extLst>
          </p:cNvPr>
          <p:cNvSpPr>
            <a:spLocks noGrp="1"/>
          </p:cNvSpPr>
          <p:nvPr>
            <p:ph type="title"/>
          </p:nvPr>
        </p:nvSpPr>
        <p:spPr>
          <a:xfrm>
            <a:off x="838200" y="200416"/>
            <a:ext cx="10515600" cy="1227552"/>
          </a:xfrm>
        </p:spPr>
        <p:txBody>
          <a:bodyPr/>
          <a:lstStyle/>
          <a:p>
            <a:pPr algn="ctr"/>
            <a:r>
              <a:rPr lang="en-US" b="1" dirty="0"/>
              <a:t>Bolivia 2005</a:t>
            </a:r>
          </a:p>
        </p:txBody>
      </p:sp>
      <p:sp>
        <p:nvSpPr>
          <p:cNvPr id="3" name="Content Placeholder 2">
            <a:extLst>
              <a:ext uri="{FF2B5EF4-FFF2-40B4-BE49-F238E27FC236}">
                <a16:creationId xmlns:a16="http://schemas.microsoft.com/office/drawing/2014/main" id="{39B73B4B-6FD9-7E7D-B115-88698BE2A21B}"/>
              </a:ext>
            </a:extLst>
          </p:cNvPr>
          <p:cNvSpPr>
            <a:spLocks noGrp="1"/>
          </p:cNvSpPr>
          <p:nvPr>
            <p:ph idx="1"/>
          </p:nvPr>
        </p:nvSpPr>
        <p:spPr>
          <a:xfrm>
            <a:off x="463463" y="1825625"/>
            <a:ext cx="10890337" cy="4351338"/>
          </a:xfrm>
        </p:spPr>
        <p:txBody>
          <a:bodyPr>
            <a:noAutofit/>
          </a:bodyPr>
          <a:lstStyle/>
          <a:p>
            <a:r>
              <a:rPr lang="en-US" dirty="0">
                <a:ea typeface="Garamond" panose="02020404030301010803" pitchFamily="18" charset="0"/>
                <a:cs typeface="Garamond" panose="02020404030301010803" pitchFamily="18" charset="0"/>
              </a:rPr>
              <a:t>G</a:t>
            </a:r>
            <a:r>
              <a:rPr lang="en-US" dirty="0">
                <a:effectLst/>
                <a:ea typeface="Garamond" panose="02020404030301010803" pitchFamily="18" charset="0"/>
                <a:cs typeface="Garamond" panose="02020404030301010803" pitchFamily="18" charset="0"/>
              </a:rPr>
              <a:t>ubernatorial elections were introduced not to end a civil war but rather to </a:t>
            </a:r>
            <a:r>
              <a:rPr lang="en-US" b="1" dirty="0">
                <a:effectLst/>
                <a:ea typeface="Garamond" panose="02020404030301010803" pitchFamily="18" charset="0"/>
                <a:cs typeface="Garamond" panose="02020404030301010803" pitchFamily="18" charset="0"/>
              </a:rPr>
              <a:t>prevent one from breaking out </a:t>
            </a:r>
            <a:r>
              <a:rPr lang="en-US" dirty="0">
                <a:effectLst/>
                <a:ea typeface="Garamond" panose="02020404030301010803" pitchFamily="18" charset="0"/>
                <a:cs typeface="Garamond" panose="02020404030301010803" pitchFamily="18" charset="0"/>
              </a:rPr>
              <a:t>by allowing the country’s disaffected eastern departments to elect their own governors at a time when they had dramatically lost influence in the national government.</a:t>
            </a:r>
          </a:p>
          <a:p>
            <a:endParaRPr lang="en-US" dirty="0"/>
          </a:p>
          <a:p>
            <a:r>
              <a:rPr lang="en-US" dirty="0">
                <a:ea typeface="Garamond" panose="02020404030301010803" pitchFamily="18" charset="0"/>
                <a:cs typeface="Garamond" panose="02020404030301010803" pitchFamily="18" charset="0"/>
              </a:rPr>
              <a:t>A</a:t>
            </a:r>
            <a:r>
              <a:rPr lang="en-US" dirty="0">
                <a:effectLst/>
                <a:ea typeface="Garamond" panose="02020404030301010803" pitchFamily="18" charset="0"/>
                <a:cs typeface="Garamond" panose="02020404030301010803" pitchFamily="18" charset="0"/>
              </a:rPr>
              <a:t>dopted to politically contain and isolate eastern economic elites, those elites actually gained a platform to pull the national government toward their preferred </a:t>
            </a:r>
            <a:r>
              <a:rPr lang="en-US" b="1" dirty="0">
                <a:effectLst/>
                <a:ea typeface="Garamond" panose="02020404030301010803" pitchFamily="18" charset="0"/>
                <a:cs typeface="Garamond" panose="02020404030301010803" pitchFamily="18" charset="0"/>
              </a:rPr>
              <a:t>ideological position </a:t>
            </a:r>
            <a:r>
              <a:rPr lang="en-US" dirty="0">
                <a:effectLst/>
                <a:ea typeface="Garamond" panose="02020404030301010803" pitchFamily="18" charset="0"/>
                <a:cs typeface="Garamond" panose="02020404030301010803" pitchFamily="18" charset="0"/>
              </a:rPr>
              <a:t>thanks to the decision to allow not just regional elections but also </a:t>
            </a:r>
            <a:r>
              <a:rPr lang="en-US" b="1" dirty="0">
                <a:effectLst/>
                <a:ea typeface="Garamond" panose="02020404030301010803" pitchFamily="18" charset="0"/>
                <a:cs typeface="Garamond" panose="02020404030301010803" pitchFamily="18" charset="0"/>
              </a:rPr>
              <a:t>departmental autonomy</a:t>
            </a:r>
            <a:r>
              <a:rPr lang="en-US" b="1" dirty="0">
                <a:ea typeface="Garamond" panose="02020404030301010803" pitchFamily="18" charset="0"/>
                <a:cs typeface="Garamond" panose="02020404030301010803" pitchFamily="18" charset="0"/>
              </a:rPr>
              <a:t> </a:t>
            </a:r>
            <a:r>
              <a:rPr lang="en-US" dirty="0">
                <a:ea typeface="Garamond" panose="02020404030301010803" pitchFamily="18" charset="0"/>
                <a:cs typeface="Garamond" panose="02020404030301010803" pitchFamily="18" charset="0"/>
              </a:rPr>
              <a:t>(Eaton 2017). </a:t>
            </a:r>
            <a:endParaRPr lang="en-US" dirty="0"/>
          </a:p>
        </p:txBody>
      </p:sp>
    </p:spTree>
    <p:extLst>
      <p:ext uri="{BB962C8B-B14F-4D97-AF65-F5344CB8AC3E}">
        <p14:creationId xmlns:p14="http://schemas.microsoft.com/office/powerpoint/2010/main" val="283555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13514-817A-675B-E685-431809D76EC9}"/>
              </a:ext>
            </a:extLst>
          </p:cNvPr>
          <p:cNvSpPr>
            <a:spLocks noGrp="1"/>
          </p:cNvSpPr>
          <p:nvPr>
            <p:ph type="title"/>
          </p:nvPr>
        </p:nvSpPr>
        <p:spPr/>
        <p:txBody>
          <a:bodyPr/>
          <a:lstStyle/>
          <a:p>
            <a:pPr algn="ctr"/>
            <a:r>
              <a:rPr lang="en-US" b="1" dirty="0"/>
              <a:t>Peru 2002</a:t>
            </a:r>
          </a:p>
        </p:txBody>
      </p:sp>
      <p:sp>
        <p:nvSpPr>
          <p:cNvPr id="3" name="Content Placeholder 2">
            <a:extLst>
              <a:ext uri="{FF2B5EF4-FFF2-40B4-BE49-F238E27FC236}">
                <a16:creationId xmlns:a16="http://schemas.microsoft.com/office/drawing/2014/main" id="{C15B1A1E-3DDE-FF00-CE46-91D1221F8B64}"/>
              </a:ext>
            </a:extLst>
          </p:cNvPr>
          <p:cNvSpPr>
            <a:spLocks noGrp="1"/>
          </p:cNvSpPr>
          <p:nvPr>
            <p:ph idx="1"/>
          </p:nvPr>
        </p:nvSpPr>
        <p:spPr/>
        <p:txBody>
          <a:bodyPr>
            <a:noAutofit/>
          </a:bodyPr>
          <a:lstStyle/>
          <a:p>
            <a:r>
              <a:rPr lang="en-US" dirty="0">
                <a:ea typeface="Garamond" panose="02020404030301010803" pitchFamily="18" charset="0"/>
                <a:cs typeface="Garamond" panose="02020404030301010803" pitchFamily="18" charset="0"/>
              </a:rPr>
              <a:t>Gubernatorial </a:t>
            </a:r>
            <a:r>
              <a:rPr lang="en-US" dirty="0">
                <a:effectLst/>
                <a:ea typeface="Garamond" panose="02020404030301010803" pitchFamily="18" charset="0"/>
                <a:cs typeface="Garamond" panose="02020404030301010803" pitchFamily="18" charset="0"/>
              </a:rPr>
              <a:t>elections were introduced in the course of a transition to democracy by a president (Alejandro Toledo) who was seeking to </a:t>
            </a:r>
            <a:r>
              <a:rPr lang="en-US" b="1" dirty="0">
                <a:effectLst/>
                <a:ea typeface="Garamond" panose="02020404030301010803" pitchFamily="18" charset="0"/>
                <a:cs typeface="Garamond" panose="02020404030301010803" pitchFamily="18" charset="0"/>
              </a:rPr>
              <a:t>distinguish himself from the outgoing authoritarian regime </a:t>
            </a:r>
            <a:r>
              <a:rPr lang="en-US" dirty="0">
                <a:effectLst/>
                <a:ea typeface="Garamond" panose="02020404030301010803" pitchFamily="18" charset="0"/>
                <a:cs typeface="Garamond" panose="02020404030301010803" pitchFamily="18" charset="0"/>
              </a:rPr>
              <a:t>of Alberto Fujimori (whose market-oriented policies he very much favored); Toledo’s interest in decentralization would fizzle, however,  once his party lost the inaugural regional elections. </a:t>
            </a:r>
          </a:p>
          <a:p>
            <a:endParaRPr lang="en-US" dirty="0">
              <a:effectLst/>
              <a:ea typeface="Garamond" panose="02020404030301010803" pitchFamily="18" charset="0"/>
              <a:cs typeface="Garamond" panose="02020404030301010803" pitchFamily="18" charset="0"/>
            </a:endParaRPr>
          </a:p>
          <a:p>
            <a:r>
              <a:rPr lang="en-US" dirty="0">
                <a:effectLst/>
                <a:ea typeface="Garamond" panose="02020404030301010803" pitchFamily="18" charset="0"/>
                <a:cs typeface="Garamond" panose="02020404030301010803" pitchFamily="18" charset="0"/>
              </a:rPr>
              <a:t>Design decisions that made further decentralizing changes contingent on the </a:t>
            </a:r>
            <a:r>
              <a:rPr lang="en-US" b="1" dirty="0">
                <a:effectLst/>
                <a:ea typeface="Garamond" panose="02020404030301010803" pitchFamily="18" charset="0"/>
                <a:cs typeface="Garamond" panose="02020404030301010803" pitchFamily="18" charset="0"/>
              </a:rPr>
              <a:t>amalgamation of existing regions</a:t>
            </a:r>
            <a:r>
              <a:rPr lang="en-US" dirty="0">
                <a:effectLst/>
                <a:ea typeface="Garamond" panose="02020404030301010803" pitchFamily="18" charset="0"/>
                <a:cs typeface="Garamond" panose="02020404030301010803" pitchFamily="18" charset="0"/>
              </a:rPr>
              <a:t>, and that allowed </a:t>
            </a:r>
            <a:r>
              <a:rPr lang="en-US" b="1" dirty="0">
                <a:effectLst/>
                <a:ea typeface="Garamond" panose="02020404030301010803" pitchFamily="18" charset="0"/>
                <a:cs typeface="Garamond" panose="02020404030301010803" pitchFamily="18" charset="0"/>
              </a:rPr>
              <a:t>regional movements</a:t>
            </a:r>
            <a:r>
              <a:rPr lang="en-US" dirty="0">
                <a:effectLst/>
                <a:ea typeface="Garamond" panose="02020404030301010803" pitchFamily="18" charset="0"/>
                <a:cs typeface="Garamond" panose="02020404030301010803" pitchFamily="18" charset="0"/>
              </a:rPr>
              <a:t> to contest regional elections, have generated a profound political chasm between national and regional levels of government.</a:t>
            </a:r>
            <a:endParaRPr lang="en-US" dirty="0"/>
          </a:p>
        </p:txBody>
      </p:sp>
    </p:spTree>
    <p:extLst>
      <p:ext uri="{BB962C8B-B14F-4D97-AF65-F5344CB8AC3E}">
        <p14:creationId xmlns:p14="http://schemas.microsoft.com/office/powerpoint/2010/main" val="299296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64915-8F3F-1458-9266-1511CCDBC004}"/>
              </a:ext>
            </a:extLst>
          </p:cNvPr>
          <p:cNvSpPr>
            <a:spLocks noGrp="1"/>
          </p:cNvSpPr>
          <p:nvPr>
            <p:ph type="title"/>
          </p:nvPr>
        </p:nvSpPr>
        <p:spPr/>
        <p:txBody>
          <a:bodyPr/>
          <a:lstStyle/>
          <a:p>
            <a:pPr algn="ctr"/>
            <a:r>
              <a:rPr lang="en-US" b="1" dirty="0"/>
              <a:t>Chile 2021</a:t>
            </a:r>
          </a:p>
        </p:txBody>
      </p:sp>
      <p:sp>
        <p:nvSpPr>
          <p:cNvPr id="3" name="Content Placeholder 2">
            <a:extLst>
              <a:ext uri="{FF2B5EF4-FFF2-40B4-BE49-F238E27FC236}">
                <a16:creationId xmlns:a16="http://schemas.microsoft.com/office/drawing/2014/main" id="{44F89E53-53F9-247A-1773-3F1E6E62BD1A}"/>
              </a:ext>
            </a:extLst>
          </p:cNvPr>
          <p:cNvSpPr>
            <a:spLocks noGrp="1"/>
          </p:cNvSpPr>
          <p:nvPr>
            <p:ph idx="1"/>
          </p:nvPr>
        </p:nvSpPr>
        <p:spPr/>
        <p:txBody>
          <a:bodyPr/>
          <a:lstStyle/>
          <a:p>
            <a:r>
              <a:rPr lang="en-US" dirty="0">
                <a:ea typeface="Garamond" panose="02020404030301010803" pitchFamily="18" charset="0"/>
                <a:cs typeface="Garamond" panose="02020404030301010803" pitchFamily="18" charset="0"/>
              </a:rPr>
              <a:t>E</a:t>
            </a:r>
            <a:r>
              <a:rPr lang="en-US" dirty="0">
                <a:effectLst/>
                <a:ea typeface="Garamond" panose="02020404030301010803" pitchFamily="18" charset="0"/>
                <a:cs typeface="Garamond" panose="02020404030301010803" pitchFamily="18" charset="0"/>
              </a:rPr>
              <a:t>stablishment politicians in Chile introduced gubernatorial elections as a way to boost the </a:t>
            </a:r>
            <a:r>
              <a:rPr lang="en-US" b="1" dirty="0">
                <a:effectLst/>
                <a:ea typeface="Garamond" panose="02020404030301010803" pitchFamily="18" charset="0"/>
                <a:cs typeface="Garamond" panose="02020404030301010803" pitchFamily="18" charset="0"/>
              </a:rPr>
              <a:t>legitimacy</a:t>
            </a:r>
            <a:r>
              <a:rPr lang="en-US" dirty="0">
                <a:effectLst/>
                <a:ea typeface="Garamond" panose="02020404030301010803" pitchFamily="18" charset="0"/>
                <a:cs typeface="Garamond" panose="02020404030301010803" pitchFamily="18" charset="0"/>
              </a:rPr>
              <a:t> of the post-Pinochet democratic order in the midst of </a:t>
            </a:r>
            <a:r>
              <a:rPr lang="en-US" b="1" dirty="0">
                <a:effectLst/>
                <a:ea typeface="Garamond" panose="02020404030301010803" pitchFamily="18" charset="0"/>
                <a:cs typeface="Garamond" panose="02020404030301010803" pitchFamily="18" charset="0"/>
              </a:rPr>
              <a:t>deepening socioeconomic protests</a:t>
            </a:r>
            <a:r>
              <a:rPr lang="en-US" dirty="0">
                <a:effectLst/>
                <a:ea typeface="Garamond" panose="02020404030301010803" pitchFamily="18" charset="0"/>
                <a:cs typeface="Garamond" panose="02020404030301010803" pitchFamily="18" charset="0"/>
              </a:rPr>
              <a:t>.</a:t>
            </a:r>
          </a:p>
          <a:p>
            <a:endParaRPr lang="en-US" dirty="0">
              <a:effectLst/>
              <a:ea typeface="Garamond" panose="02020404030301010803" pitchFamily="18" charset="0"/>
              <a:cs typeface="Garamond" panose="02020404030301010803" pitchFamily="18" charset="0"/>
            </a:endParaRPr>
          </a:p>
          <a:p>
            <a:r>
              <a:rPr lang="en-US" dirty="0">
                <a:effectLst/>
                <a:ea typeface="Garamond" panose="02020404030301010803" pitchFamily="18" charset="0"/>
                <a:cs typeface="Garamond" panose="02020404030301010803" pitchFamily="18" charset="0"/>
              </a:rPr>
              <a:t>But when the national government finally agreed to introduce gubernatorial elections three decades after Pinochet left power, they did so only on the condition that the center would continue to </a:t>
            </a:r>
            <a:r>
              <a:rPr lang="en-US" b="1" dirty="0">
                <a:effectLst/>
                <a:ea typeface="Garamond" panose="02020404030301010803" pitchFamily="18" charset="0"/>
                <a:cs typeface="Garamond" panose="02020404030301010803" pitchFamily="18" charset="0"/>
              </a:rPr>
              <a:t>appoint delegates </a:t>
            </a:r>
            <a:r>
              <a:rPr lang="en-US" dirty="0">
                <a:effectLst/>
                <a:ea typeface="Garamond" panose="02020404030301010803" pitchFamily="18" charset="0"/>
                <a:cs typeface="Garamond" panose="02020404030301010803" pitchFamily="18" charset="0"/>
              </a:rPr>
              <a:t>(</a:t>
            </a:r>
            <a:r>
              <a:rPr lang="en-US" i="1" dirty="0" err="1">
                <a:effectLst/>
                <a:ea typeface="Garamond" panose="02020404030301010803" pitchFamily="18" charset="0"/>
                <a:cs typeface="Garamond" panose="02020404030301010803" pitchFamily="18" charset="0"/>
              </a:rPr>
              <a:t>delegados</a:t>
            </a:r>
            <a:r>
              <a:rPr lang="en-US" dirty="0">
                <a:effectLst/>
                <a:ea typeface="Garamond" panose="02020404030301010803" pitchFamily="18" charset="0"/>
                <a:cs typeface="Garamond" panose="02020404030301010803" pitchFamily="18" charset="0"/>
              </a:rPr>
              <a:t>) to each region, who will likely be able to check the power of elected governors. </a:t>
            </a:r>
            <a:endParaRPr lang="en-US" dirty="0">
              <a:effectLst/>
              <a:ea typeface="Calibri" panose="020F0502020204030204" pitchFamily="34" charset="0"/>
            </a:endParaRPr>
          </a:p>
          <a:p>
            <a:endParaRPr lang="en-US" dirty="0"/>
          </a:p>
        </p:txBody>
      </p:sp>
    </p:spTree>
    <p:extLst>
      <p:ext uri="{BB962C8B-B14F-4D97-AF65-F5344CB8AC3E}">
        <p14:creationId xmlns:p14="http://schemas.microsoft.com/office/powerpoint/2010/main" val="29380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A48D4-4ACE-FCA0-2B41-44D36B0BA873}"/>
              </a:ext>
            </a:extLst>
          </p:cNvPr>
          <p:cNvSpPr>
            <a:spLocks noGrp="1"/>
          </p:cNvSpPr>
          <p:nvPr>
            <p:ph type="title"/>
          </p:nvPr>
        </p:nvSpPr>
        <p:spPr>
          <a:xfrm>
            <a:off x="137786" y="365125"/>
            <a:ext cx="11611628" cy="1325563"/>
          </a:xfrm>
        </p:spPr>
        <p:txBody>
          <a:bodyPr>
            <a:noAutofit/>
          </a:bodyPr>
          <a:lstStyle/>
          <a:p>
            <a:pPr algn="ctr"/>
            <a:r>
              <a:rPr lang="en-US" sz="3600" dirty="0"/>
              <a:t>The decision to combine  political decentralization (gubernatorial elections) with other reforms in a “multi-dimensional” fashion meant that it had quite divergent effects</a:t>
            </a:r>
          </a:p>
        </p:txBody>
      </p:sp>
      <p:sp>
        <p:nvSpPr>
          <p:cNvPr id="5" name="Text Placeholder 4">
            <a:extLst>
              <a:ext uri="{FF2B5EF4-FFF2-40B4-BE49-F238E27FC236}">
                <a16:creationId xmlns:a16="http://schemas.microsoft.com/office/drawing/2014/main" id="{F8D6CEA9-3CD9-4954-0B9A-37CF77E9BBAC}"/>
              </a:ext>
            </a:extLst>
          </p:cNvPr>
          <p:cNvSpPr>
            <a:spLocks noGrp="1"/>
          </p:cNvSpPr>
          <p:nvPr>
            <p:ph type="body" idx="1"/>
          </p:nvPr>
        </p:nvSpPr>
        <p:spPr/>
        <p:txBody>
          <a:bodyPr/>
          <a:lstStyle/>
          <a:p>
            <a:pPr algn="ctr"/>
            <a:r>
              <a:rPr lang="en-US" dirty="0"/>
              <a:t>+++</a:t>
            </a:r>
          </a:p>
        </p:txBody>
      </p:sp>
      <p:sp>
        <p:nvSpPr>
          <p:cNvPr id="3" name="Content Placeholder 2">
            <a:extLst>
              <a:ext uri="{FF2B5EF4-FFF2-40B4-BE49-F238E27FC236}">
                <a16:creationId xmlns:a16="http://schemas.microsoft.com/office/drawing/2014/main" id="{870B2CE9-48AC-222F-F71F-7CDAF1A779D8}"/>
              </a:ext>
            </a:extLst>
          </p:cNvPr>
          <p:cNvSpPr>
            <a:spLocks noGrp="1"/>
          </p:cNvSpPr>
          <p:nvPr>
            <p:ph sz="half" idx="2"/>
          </p:nvPr>
        </p:nvSpPr>
        <p:spPr>
          <a:xfrm>
            <a:off x="237996" y="2617939"/>
            <a:ext cx="5934204" cy="3571723"/>
          </a:xfrm>
        </p:spPr>
        <p:txBody>
          <a:bodyPr>
            <a:noAutofit/>
          </a:bodyPr>
          <a:lstStyle/>
          <a:p>
            <a:pPr marL="0" indent="0">
              <a:buNone/>
            </a:pPr>
            <a:r>
              <a:rPr lang="en-US" dirty="0">
                <a:ea typeface="Garamond" panose="02020404030301010803" pitchFamily="18" charset="0"/>
                <a:cs typeface="Garamond" panose="02020404030301010803" pitchFamily="18" charset="0"/>
              </a:rPr>
              <a:t>I</a:t>
            </a:r>
            <a:r>
              <a:rPr lang="en-US" dirty="0">
                <a:effectLst/>
                <a:ea typeface="Garamond" panose="02020404030301010803" pitchFamily="18" charset="0"/>
                <a:cs typeface="Garamond" panose="02020404030301010803" pitchFamily="18" charset="0"/>
              </a:rPr>
              <a:t>n </a:t>
            </a:r>
            <a:r>
              <a:rPr lang="en-US" b="1" dirty="0">
                <a:effectLst/>
                <a:ea typeface="Garamond" panose="02020404030301010803" pitchFamily="18" charset="0"/>
                <a:cs typeface="Garamond" panose="02020404030301010803" pitchFamily="18" charset="0"/>
              </a:rPr>
              <a:t>Colombia</a:t>
            </a:r>
            <a:r>
              <a:rPr lang="en-US" dirty="0">
                <a:effectLst/>
                <a:ea typeface="Garamond" panose="02020404030301010803" pitchFamily="18" charset="0"/>
                <a:cs typeface="Garamond" panose="02020404030301010803" pitchFamily="18" charset="0"/>
              </a:rPr>
              <a:t>, political decentralization + fiscal decentralization significantly </a:t>
            </a:r>
            <a:r>
              <a:rPr lang="en-US" b="1" dirty="0">
                <a:effectLst/>
                <a:ea typeface="Garamond" panose="02020404030301010803" pitchFamily="18" charset="0"/>
                <a:cs typeface="Garamond" panose="02020404030301010803" pitchFamily="18" charset="0"/>
              </a:rPr>
              <a:t>enhanced</a:t>
            </a:r>
            <a:r>
              <a:rPr lang="en-US" dirty="0">
                <a:effectLst/>
                <a:ea typeface="Garamond" panose="02020404030301010803" pitchFamily="18" charset="0"/>
                <a:cs typeface="Garamond" panose="02020404030301010803" pitchFamily="18" charset="0"/>
              </a:rPr>
              <a:t> subnational autonomy</a:t>
            </a:r>
          </a:p>
          <a:p>
            <a:endParaRPr lang="en-US" dirty="0">
              <a:effectLst/>
              <a:ea typeface="Garamond" panose="02020404030301010803" pitchFamily="18" charset="0"/>
              <a:cs typeface="Garamond" panose="02020404030301010803" pitchFamily="18" charset="0"/>
            </a:endParaRPr>
          </a:p>
          <a:p>
            <a:pPr marL="0" indent="0">
              <a:buNone/>
            </a:pPr>
            <a:r>
              <a:rPr lang="en-US" dirty="0">
                <a:effectLst/>
                <a:ea typeface="Garamond" panose="02020404030301010803" pitchFamily="18" charset="0"/>
                <a:cs typeface="Garamond" panose="02020404030301010803" pitchFamily="18" charset="0"/>
              </a:rPr>
              <a:t>In </a:t>
            </a:r>
            <a:r>
              <a:rPr lang="en-US" b="1" dirty="0">
                <a:effectLst/>
                <a:ea typeface="Garamond" panose="02020404030301010803" pitchFamily="18" charset="0"/>
                <a:cs typeface="Garamond" panose="02020404030301010803" pitchFamily="18" charset="0"/>
              </a:rPr>
              <a:t>Bolivia</a:t>
            </a:r>
            <a:r>
              <a:rPr lang="en-US" dirty="0">
                <a:effectLst/>
                <a:ea typeface="Garamond" panose="02020404030301010803" pitchFamily="18" charset="0"/>
                <a:cs typeface="Garamond" panose="02020404030301010803" pitchFamily="18" charset="0"/>
              </a:rPr>
              <a:t>, political decentralization + departmental autonomy significantly </a:t>
            </a:r>
            <a:r>
              <a:rPr lang="en-US" b="1" dirty="0">
                <a:effectLst/>
                <a:ea typeface="Garamond" panose="02020404030301010803" pitchFamily="18" charset="0"/>
                <a:cs typeface="Garamond" panose="02020404030301010803" pitchFamily="18" charset="0"/>
              </a:rPr>
              <a:t>enhanced</a:t>
            </a:r>
            <a:r>
              <a:rPr lang="en-US" dirty="0">
                <a:effectLst/>
                <a:ea typeface="Garamond" panose="02020404030301010803" pitchFamily="18" charset="0"/>
                <a:cs typeface="Garamond" panose="02020404030301010803" pitchFamily="18" charset="0"/>
              </a:rPr>
              <a:t> subnational autonomy </a:t>
            </a:r>
            <a:endParaRPr lang="en-US" dirty="0"/>
          </a:p>
        </p:txBody>
      </p:sp>
      <p:sp>
        <p:nvSpPr>
          <p:cNvPr id="6" name="Text Placeholder 5">
            <a:extLst>
              <a:ext uri="{FF2B5EF4-FFF2-40B4-BE49-F238E27FC236}">
                <a16:creationId xmlns:a16="http://schemas.microsoft.com/office/drawing/2014/main" id="{747E8F42-C47C-22CB-8203-AD5BDDAC10B9}"/>
              </a:ext>
            </a:extLst>
          </p:cNvPr>
          <p:cNvSpPr>
            <a:spLocks noGrp="1"/>
          </p:cNvSpPr>
          <p:nvPr>
            <p:ph type="body" sz="quarter" idx="3"/>
          </p:nvPr>
        </p:nvSpPr>
        <p:spPr/>
        <p:txBody>
          <a:bodyPr/>
          <a:lstStyle/>
          <a:p>
            <a:pPr algn="ctr"/>
            <a:r>
              <a:rPr lang="en-US" b="0" dirty="0"/>
              <a:t>---</a:t>
            </a:r>
          </a:p>
        </p:txBody>
      </p:sp>
      <p:sp>
        <p:nvSpPr>
          <p:cNvPr id="4" name="Content Placeholder 3">
            <a:extLst>
              <a:ext uri="{FF2B5EF4-FFF2-40B4-BE49-F238E27FC236}">
                <a16:creationId xmlns:a16="http://schemas.microsoft.com/office/drawing/2014/main" id="{04F49EF3-0BAB-C501-8B7E-5DADFD582087}"/>
              </a:ext>
            </a:extLst>
          </p:cNvPr>
          <p:cNvSpPr>
            <a:spLocks noGrp="1"/>
          </p:cNvSpPr>
          <p:nvPr>
            <p:ph sz="quarter" idx="4"/>
          </p:nvPr>
        </p:nvSpPr>
        <p:spPr>
          <a:xfrm>
            <a:off x="6363222" y="2617939"/>
            <a:ext cx="5386192" cy="3874936"/>
          </a:xfrm>
        </p:spPr>
        <p:txBody>
          <a:bodyPr>
            <a:normAutofit/>
          </a:bodyPr>
          <a:lstStyle/>
          <a:p>
            <a:pPr marL="0" indent="0">
              <a:buNone/>
            </a:pPr>
            <a:r>
              <a:rPr lang="en-US" dirty="0"/>
              <a:t>In </a:t>
            </a:r>
            <a:r>
              <a:rPr lang="en-US" b="1" dirty="0"/>
              <a:t>Peru</a:t>
            </a:r>
            <a:r>
              <a:rPr lang="en-US" dirty="0"/>
              <a:t>, political decentralization + the redrawing of regional borders </a:t>
            </a:r>
            <a:r>
              <a:rPr lang="en-US" b="1" dirty="0"/>
              <a:t>undermined</a:t>
            </a:r>
            <a:r>
              <a:rPr lang="en-US" dirty="0"/>
              <a:t> subnational autonomy</a:t>
            </a:r>
          </a:p>
          <a:p>
            <a:endParaRPr lang="en-US" dirty="0"/>
          </a:p>
          <a:p>
            <a:pPr marL="0" indent="0">
              <a:buNone/>
            </a:pPr>
            <a:r>
              <a:rPr lang="en-US" dirty="0"/>
              <a:t>In </a:t>
            </a:r>
            <a:r>
              <a:rPr lang="en-US" b="1" dirty="0"/>
              <a:t>Chile</a:t>
            </a:r>
            <a:r>
              <a:rPr lang="en-US" dirty="0"/>
              <a:t>, political decentralization +  presidential appointees will likely </a:t>
            </a:r>
            <a:r>
              <a:rPr lang="en-US" b="1" dirty="0"/>
              <a:t>undermine</a:t>
            </a:r>
            <a:r>
              <a:rPr lang="en-US" dirty="0"/>
              <a:t> subnational autonomy</a:t>
            </a:r>
          </a:p>
        </p:txBody>
      </p:sp>
    </p:spTree>
    <p:extLst>
      <p:ext uri="{BB962C8B-B14F-4D97-AF65-F5344CB8AC3E}">
        <p14:creationId xmlns:p14="http://schemas.microsoft.com/office/powerpoint/2010/main" val="1533525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791</Words>
  <Application>Microsoft Macintosh PowerPoint</Application>
  <PresentationFormat>Widescreen</PresentationFormat>
  <Paragraphs>62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Electing Governors:   The Introduction of Regional Elections  in Latin America’s Unitary Countries </vt:lpstr>
      <vt:lpstr>How does the concept of instrumental incoherence help us understand the causes and the consequences of the decision to elect governors in four unitary countries over the past four decades in Latin America?</vt:lpstr>
      <vt:lpstr>Instrumental incoherence and gubernatorial elections</vt:lpstr>
      <vt:lpstr>It was not just the introduction of gubernatorial elections that mattered, but rather the specific design decision to combine these elections with:</vt:lpstr>
      <vt:lpstr>Colombia 1992</vt:lpstr>
      <vt:lpstr>Bolivia 2005</vt:lpstr>
      <vt:lpstr>Peru 2002</vt:lpstr>
      <vt:lpstr>Chile 2021</vt:lpstr>
      <vt:lpstr>The decision to combine  political decentralization (gubernatorial elections) with other reforms in a “multi-dimensional” fashion meant that it had quite divergent effects</vt:lpstr>
      <vt:lpstr>To summarize, political decentralization  in combination with other institutional design choices helped to produce: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Electing Governors:   The Introduction of Regional Elections  in Latin America’s Unitary Countries </dc:title>
  <dc:creator>Microsoft Office User</dc:creator>
  <cp:lastModifiedBy>Microsoft Office User</cp:lastModifiedBy>
  <cp:revision>16</cp:revision>
  <dcterms:created xsi:type="dcterms:W3CDTF">2024-05-29T13:04:38Z</dcterms:created>
  <dcterms:modified xsi:type="dcterms:W3CDTF">2024-05-30T13:24:53Z</dcterms:modified>
</cp:coreProperties>
</file>